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43"/>
  </p:notesMasterIdLst>
  <p:sldIdLst>
    <p:sldId id="345" r:id="rId3"/>
    <p:sldId id="338" r:id="rId4"/>
    <p:sldId id="349" r:id="rId5"/>
    <p:sldId id="346" r:id="rId6"/>
    <p:sldId id="350" r:id="rId7"/>
    <p:sldId id="351" r:id="rId8"/>
    <p:sldId id="352" r:id="rId9"/>
    <p:sldId id="363" r:id="rId10"/>
    <p:sldId id="353" r:id="rId11"/>
    <p:sldId id="296" r:id="rId12"/>
    <p:sldId id="302" r:id="rId13"/>
    <p:sldId id="334" r:id="rId14"/>
    <p:sldId id="335" r:id="rId15"/>
    <p:sldId id="318" r:id="rId16"/>
    <p:sldId id="329" r:id="rId17"/>
    <p:sldId id="320" r:id="rId18"/>
    <p:sldId id="323" r:id="rId19"/>
    <p:sldId id="324" r:id="rId20"/>
    <p:sldId id="337" r:id="rId21"/>
    <p:sldId id="268" r:id="rId22"/>
    <p:sldId id="269" r:id="rId23"/>
    <p:sldId id="270" r:id="rId24"/>
    <p:sldId id="326" r:id="rId25"/>
    <p:sldId id="327" r:id="rId26"/>
    <p:sldId id="328" r:id="rId27"/>
    <p:sldId id="291" r:id="rId28"/>
    <p:sldId id="361" r:id="rId29"/>
    <p:sldId id="331" r:id="rId30"/>
    <p:sldId id="332" r:id="rId31"/>
    <p:sldId id="362" r:id="rId32"/>
    <p:sldId id="354" r:id="rId33"/>
    <p:sldId id="357" r:id="rId34"/>
    <p:sldId id="364" r:id="rId35"/>
    <p:sldId id="339" r:id="rId36"/>
    <p:sldId id="360" r:id="rId37"/>
    <p:sldId id="356" r:id="rId38"/>
    <p:sldId id="355" r:id="rId39"/>
    <p:sldId id="365" r:id="rId40"/>
    <p:sldId id="358" r:id="rId41"/>
    <p:sldId id="359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9DA82-B734-4974-93A0-B37867E77870}" v="6" dt="2025-01-17T00:35:24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06A001-2B67-4F27-A7DE-2774414367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368D20-D807-4EC5-9E49-79E08BA6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 baseline="0" dirty="0"/>
              <a:t>Introductions / who we are</a:t>
            </a:r>
          </a:p>
          <a:p>
            <a:endParaRPr lang="en-US" baseline="0" dirty="0"/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 baseline="0" dirty="0"/>
              <a:t>The RD is one of five divisions that comprise the Legislative Counsel Bureau, the nonpartisan staff agency that serves Nevada state legislators. </a:t>
            </a:r>
          </a:p>
          <a:p>
            <a:endParaRPr lang="en-US" baseline="0" dirty="0"/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 b="1" baseline="0" dirty="0"/>
              <a:t>Our mission </a:t>
            </a:r>
            <a:r>
              <a:rPr lang="en-US" baseline="0" dirty="0"/>
              <a:t>is to </a:t>
            </a:r>
            <a:r>
              <a:rPr lang="en-US" dirty="0"/>
              <a:t>provide nonpartisan and high-quality policy analysis, research,</a:t>
            </a:r>
            <a:br>
              <a:rPr lang="en-US" dirty="0"/>
            </a:br>
            <a:r>
              <a:rPr lang="en-US" dirty="0"/>
              <a:t>and assistance to the Nevada Legislature—its members, committees, </a:t>
            </a:r>
            <a:r>
              <a:rPr lang="en-US" dirty="0">
                <a:solidFill>
                  <a:srgbClr val="FF0000"/>
                </a:solidFill>
              </a:rPr>
              <a:t>and constituents.</a:t>
            </a:r>
          </a:p>
          <a:p>
            <a:endParaRPr lang="en-US" dirty="0"/>
          </a:p>
          <a:p>
            <a:pPr marL="176664" indent="-17666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56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16BE5-5384-44B8-81C3-0B6043E40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023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 overview – </a:t>
            </a:r>
          </a:p>
          <a:p>
            <a:r>
              <a:rPr lang="en-US"/>
              <a:t>Heading:</a:t>
            </a:r>
          </a:p>
          <a:p>
            <a:pPr>
              <a:lnSpc>
                <a:spcPts val="3092"/>
              </a:lnSpc>
              <a:spcBef>
                <a:spcPts val="619"/>
              </a:spcBef>
              <a:spcAft>
                <a:spcPts val="619"/>
              </a:spcAft>
              <a:tabLst>
                <a:tab pos="471105" algn="l"/>
              </a:tabLst>
            </a:pPr>
            <a:r>
              <a:rPr lang="en-US"/>
              <a:t>Contains information on who requested the bill, which committee the bill was referred, a summary and BDR number, Fiscal Note status, and certain other information as needed.</a:t>
            </a:r>
          </a:p>
          <a:p>
            <a:pPr>
              <a:lnSpc>
                <a:spcPts val="3092"/>
              </a:lnSpc>
              <a:spcBef>
                <a:spcPts val="619"/>
              </a:spcBef>
              <a:spcAft>
                <a:spcPts val="619"/>
              </a:spcAft>
              <a:tabLst>
                <a:tab pos="471105" algn="l"/>
              </a:tabLst>
            </a:pPr>
            <a:endParaRPr lang="en-US"/>
          </a:p>
          <a:p>
            <a:r>
              <a:rPr lang="en-US"/>
              <a:t>Legislative Counsel’s Digest:</a:t>
            </a:r>
          </a:p>
          <a:p>
            <a:pPr>
              <a:lnSpc>
                <a:spcPts val="3092"/>
              </a:lnSpc>
              <a:spcBef>
                <a:spcPts val="619"/>
              </a:spcBef>
              <a:spcAft>
                <a:spcPts val="619"/>
              </a:spcAft>
              <a:tabLst>
                <a:tab pos="477648" algn="l"/>
              </a:tabLst>
            </a:pPr>
            <a:r>
              <a:rPr lang="en-US"/>
              <a:t>Summarizes how the bill changes current law (very helpful), but note that the Digest is </a:t>
            </a:r>
            <a:r>
              <a:rPr lang="en-US" u="sng"/>
              <a:t>not</a:t>
            </a:r>
            <a:r>
              <a:rPr lang="en-US"/>
              <a:t> part of the bill and does </a:t>
            </a:r>
            <a:r>
              <a:rPr lang="en-US" u="sng"/>
              <a:t>not</a:t>
            </a:r>
            <a:r>
              <a:rPr lang="en-US"/>
              <a:t> become part of the law.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49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Once</a:t>
            </a:r>
            <a:r>
              <a:rPr lang="en-US" baseline="0"/>
              <a:t> a bill starts to get amended, different colors get added.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876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Various effective dates. Important to consider when developing</a:t>
            </a:r>
            <a:r>
              <a:rPr lang="en-US" baseline="0"/>
              <a:t> bill ideas, but even more important for implementation.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10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21272-475C-4D5A-AE7F-AA3FECD514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Prepare the legislator: Not always aware of the background information, don’t assume they know the issue, give them as much concise information as possible</a:t>
            </a:r>
          </a:p>
        </p:txBody>
      </p:sp>
    </p:spTree>
    <p:extLst>
      <p:ext uri="{BB962C8B-B14F-4D97-AF65-F5344CB8AC3E}">
        <p14:creationId xmlns:p14="http://schemas.microsoft.com/office/powerpoint/2010/main" val="736854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F0F79-B3AF-4A94-A836-47FF56FEDB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EC9B883-5D39-6AA2-FC63-3C019842B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3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199B84-DE12-4391-9666-7F4294CFB5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914116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Helpful online resources to track BDRs,</a:t>
            </a:r>
            <a:r>
              <a:rPr lang="en-US" baseline="0"/>
              <a:t> bills, budgets during session. Can also be notified of changes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677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Far Left: Nelis Website, in the top right corner there is a button that says “Sign in/Register” </a:t>
            </a:r>
          </a:p>
          <a:p>
            <a:endParaRPr lang="en-US"/>
          </a:p>
          <a:p>
            <a:r>
              <a:rPr lang="en-US"/>
              <a:t>Once you are signed in </a:t>
            </a:r>
          </a:p>
          <a:p>
            <a:r>
              <a:rPr lang="en-US"/>
              <a:t>Top Right, search the bill of choice and click the button with the bookmark that says “ click to track”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16BE5-5384-44B8-81C3-0B6043E40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46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13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This morning we are going to provide an overview of the Legislature, legislative structure, and process;</a:t>
            </a:r>
          </a:p>
          <a:p>
            <a:endParaRPr lang="en-US"/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Discuss part-time Legislature, Biennial Legislature;</a:t>
            </a:r>
          </a:p>
          <a:p>
            <a:pPr marL="176664" indent="-176664">
              <a:buFont typeface="Arial" panose="020B0604020202020204" pitchFamily="34" charset="0"/>
              <a:buChar char="•"/>
            </a:pPr>
            <a:endParaRPr lang="en-US"/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83</a:t>
            </a:r>
            <a:r>
              <a:rPr lang="en-US" baseline="30000"/>
              <a:t>nd</a:t>
            </a:r>
            <a:r>
              <a:rPr lang="en-US"/>
              <a:t> Legislature begins on February 3, 2025 (first Monday of February, running 120 days); and</a:t>
            </a:r>
          </a:p>
          <a:p>
            <a:endParaRPr lang="en-US"/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Discuss opportunities and tips for working with both interim committees/their Chairs, and individual legislators. </a:t>
            </a:r>
          </a:p>
          <a:p>
            <a:pPr marL="176664" indent="-176664">
              <a:buFont typeface="Arial" panose="020B0604020202020204" pitchFamily="34" charset="0"/>
              <a:buChar char="•"/>
            </a:pPr>
            <a:endParaRPr lang="en-US"/>
          </a:p>
          <a:p>
            <a:pPr defTabSz="942209">
              <a:defRPr/>
            </a:pPr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52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236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Provide our contact information. No wrong door. Feel free to contact us. </a:t>
            </a:r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Reiterate that we work all interim and have CSU</a:t>
            </a:r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Thank you for all you do, and allowing</a:t>
            </a:r>
            <a:r>
              <a:rPr lang="en-US" baseline="0"/>
              <a:t> me to be here today.</a:t>
            </a:r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 baseline="0"/>
              <a:t>I’ll be happy to answer any questions you may have.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16BE5-5384-44B8-81C3-0B6043E40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79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16BE5-5384-44B8-81C3-0B6043E40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9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Initial Steps – The Veterans Legislative Symposium is a perfect example of where BDR ideas are generated. </a:t>
            </a:r>
          </a:p>
          <a:p>
            <a:pPr marL="228600" indent="-228600">
              <a:buAutoNum type="arabicPeriod"/>
            </a:pPr>
            <a:endParaRPr lang="en-US"/>
          </a:p>
          <a:p>
            <a:pPr marL="228600" indent="-228600">
              <a:buAutoNum type="arabicPeriod"/>
            </a:pPr>
            <a:r>
              <a:rPr lang="en-US"/>
              <a:t>House of origin – in the Senate, bills are referred to committees according to the Standing Rules of the Senate. In the Assembly, bills are referred by topic.</a:t>
            </a:r>
          </a:p>
          <a:p>
            <a:pPr marL="228600" indent="-228600">
              <a:buAutoNum type="arabicPeriod"/>
            </a:pPr>
            <a:endParaRPr lang="en-US"/>
          </a:p>
          <a:p>
            <a:pPr marL="685800" lvl="1" indent="-228600">
              <a:buFont typeface="+mj-lt"/>
              <a:buAutoNum type="alphaLcParenR"/>
            </a:pPr>
            <a:r>
              <a:rPr lang="en-US"/>
              <a:t>Read 3 times = Introduction; read a second time after committee takes action, read third time when house takes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16BE5-5384-44B8-81C3-0B6043E40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48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Chair instructs staff as to what bills will be scheduled and when.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2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8069C-87C7-413E-AC9D-7F618E1540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9788" y="720725"/>
            <a:ext cx="3282950" cy="1847850"/>
          </a:xfrm>
          <a:ln/>
        </p:spPr>
      </p:sp>
      <p:sp>
        <p:nvSpPr>
          <p:cNvPr id="6963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Formal process:</a:t>
            </a:r>
          </a:p>
          <a:p>
            <a:pPr eaLnBrk="1" hangingPunct="1"/>
            <a:endParaRPr lang="en-US"/>
          </a:p>
          <a:p>
            <a:pPr lvl="1" eaLnBrk="1" hangingPunct="1">
              <a:buFontTx/>
              <a:buChar char="•"/>
              <a:defRPr/>
            </a:pPr>
            <a:r>
              <a:rPr lang="en-US"/>
              <a:t>Address the Chair (“Mr.” or “Madam” Chair) and members of the committee (TO YOU AND THROUGH)</a:t>
            </a:r>
          </a:p>
          <a:p>
            <a:pPr lvl="1" eaLnBrk="1" hangingPunct="1">
              <a:buFontTx/>
              <a:buNone/>
              <a:defRPr/>
            </a:pPr>
            <a:endParaRPr lang="en-US" sz="800"/>
          </a:p>
          <a:p>
            <a:pPr lvl="1" eaLnBrk="1" hangingPunct="1">
              <a:buFontTx/>
              <a:buChar char="•"/>
              <a:defRPr/>
            </a:pPr>
            <a:r>
              <a:rPr lang="en-US"/>
              <a:t>Be brief and specific</a:t>
            </a:r>
          </a:p>
          <a:p>
            <a:pPr lvl="1" eaLnBrk="1" hangingPunct="1">
              <a:buFontTx/>
              <a:buNone/>
              <a:defRPr/>
            </a:pPr>
            <a:endParaRPr lang="en-US"/>
          </a:p>
          <a:p>
            <a:pPr marL="465887" lvl="1" defTabSz="931774">
              <a:buFontTx/>
              <a:buChar char="•"/>
              <a:defRPr/>
            </a:pPr>
            <a:r>
              <a:rPr lang="en-US"/>
              <a:t>Consider providing a written copy of your testimony for the record (electronic preferred)</a:t>
            </a:r>
          </a:p>
          <a:p>
            <a:pPr marL="465887" lvl="1" defTabSz="931774">
              <a:defRPr/>
            </a:pPr>
            <a:endParaRPr lang="en-US"/>
          </a:p>
          <a:p>
            <a:pPr marL="465887" lvl="1" defTabSz="931774">
              <a:defRPr/>
            </a:pPr>
            <a:r>
              <a:rPr lang="en-US" sz="1800">
                <a:latin typeface="Segoe UI" panose="020B0502040204020203" pitchFamily="34" charset="0"/>
              </a:rPr>
              <a:t>https://www.leg.state.nv.us/Division/Research/Documents/Testifying-Before-Legislative-Committee.pdf    </a:t>
            </a:r>
            <a:endParaRPr lang="en-US" sz="1800">
              <a:latin typeface="Calibri" panose="020F0502020204030204" pitchFamily="34" charset="0"/>
            </a:endParaRPr>
          </a:p>
          <a:p>
            <a:pPr marL="465887" lvl="1" defTabSz="931774">
              <a:defRPr/>
            </a:pPr>
            <a:endParaRPr lang="en-US"/>
          </a:p>
          <a:p>
            <a:pPr marL="465887" lvl="1" defTabSz="931774">
              <a:defRPr/>
            </a:pPr>
            <a:endParaRPr lang="en-US"/>
          </a:p>
          <a:p>
            <a:pPr lvl="1" eaLnBrk="1" hangingPunct="1">
              <a:buFontTx/>
              <a:buChar char="•"/>
              <a:defRPr/>
            </a:pPr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Committees make several types of recommendations on legislative measures that come before them for consideration.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38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a process for working out differences</a:t>
            </a:r>
            <a:r>
              <a:rPr lang="en-US" baseline="0"/>
              <a:t> between the houses. Find a compromise on a bill.</a:t>
            </a:r>
          </a:p>
          <a:p>
            <a:endParaRPr lang="en-US" baseline="0"/>
          </a:p>
          <a:p>
            <a:r>
              <a:rPr lang="en-US" baseline="0"/>
              <a:t>Conference committees include a 3 members from each house-2 of whom voted in favor of the bill. They can work out differences in a number of ways. If the bill is amended by the committee, it must be approved by each house.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24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</a:t>
            </a:r>
            <a:r>
              <a:rPr lang="en-US" baseline="0"/>
              <a:t> are a few options when a bill reaches the Governor’s desk.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58662-3344-49C7-B739-D428754C8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0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3352-7832-452A-AFE6-B039E3953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533F1-8CF7-433A-BC8E-D73D5764A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2E3FE-9381-4AE8-8709-5AF2C8D4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9DDF-4593-4F2F-8155-468F30E79AB6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EB7B3-44B9-44B4-80C2-E6B595F6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170F1-7BC8-4991-AF2F-37CC1AC3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756C-7F8C-48CF-A1B5-89AAD120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39F00-F675-427F-AED1-99BC89560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F3AD2-8A0A-4A99-9A4B-81B36555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10A8-8399-4D19-A6B6-5774E3E5B8C9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27436-D4EA-4A85-84AA-C04BD0B7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38094-71F3-48FE-B729-BF7AF74B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4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AAE49-9CAC-4A08-B07E-FF31B38FC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BC3D7-7344-4558-BE54-FDF80B660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02150-C7E1-4269-B1BD-A124B861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49F4-3D70-4F7D-AF1A-1CBA65422349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C33A-ADF2-430D-8155-AEA78423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4DF0-6753-4B00-B1D8-CB47DFF5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0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9A032-B8A0-4434-8D38-6743B50603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85651-ED52-41BF-A958-9A2C9AACF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42" y="2099421"/>
            <a:ext cx="5199116" cy="2199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784956"/>
            <a:ext cx="10515601" cy="617227"/>
          </a:xfrm>
        </p:spPr>
        <p:txBody>
          <a:bodyPr anchor="t" anchorCtr="0">
            <a:normAutofit/>
          </a:bodyPr>
          <a:lstStyle>
            <a:lvl1pPr algn="ctr">
              <a:defRPr sz="36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198" y="5708946"/>
            <a:ext cx="10515601" cy="691857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95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6884" y="160087"/>
            <a:ext cx="11495676" cy="787400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4833" y="1347954"/>
            <a:ext cx="11285955" cy="44031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26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36884" y="160087"/>
            <a:ext cx="11495676" cy="787400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44885" y="1251284"/>
            <a:ext cx="11487675" cy="596802"/>
          </a:xfrm>
        </p:spPr>
        <p:txBody>
          <a:bodyPr>
            <a:noAutofit/>
          </a:bodyPr>
          <a:lstStyle>
            <a:lvl1pPr marL="0" indent="0" algn="l">
              <a:buNone/>
              <a:defRPr sz="22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6550" y="1973263"/>
            <a:ext cx="11496675" cy="3765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18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Object Only, Side-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7;p19"/>
          <p:cNvSpPr/>
          <p:nvPr userDrawn="1"/>
        </p:nvSpPr>
        <p:spPr>
          <a:xfrm>
            <a:off x="336884" y="1058777"/>
            <a:ext cx="3501300" cy="87213"/>
          </a:xfrm>
          <a:prstGeom prst="rect">
            <a:avLst/>
          </a:prstGeom>
          <a:solidFill>
            <a:srgbClr val="FBD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336884" y="184151"/>
            <a:ext cx="7435516" cy="787400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6550" y="1371600"/>
            <a:ext cx="7435850" cy="51974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281358" y="231922"/>
            <a:ext cx="3690064" cy="691857"/>
          </a:xfrm>
        </p:spPr>
        <p:txBody>
          <a:bodyPr>
            <a:noAutofit/>
          </a:bodyPr>
          <a:lstStyle>
            <a:lvl1pPr marL="0" indent="0" algn="l">
              <a:buNone/>
              <a:defRPr sz="22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281988" y="1371600"/>
            <a:ext cx="3689350" cy="4837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08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C87B-9A5E-458F-A2AC-60AFFF72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80DAF-AD68-4CA4-81EB-A99E8BE34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8B6F5-71B5-40D4-83AA-87A576AB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A1EA-9695-4FB6-807D-87A752232C8B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C3C8D-4196-4611-BCDE-855F342B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75D76-64AB-4658-82BA-821B7E00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3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4DB4-A38E-42B2-B0CF-BF8AE770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A369-8B43-4E57-A0B2-CDDDAAA34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005C4-B2D1-401A-8E75-94F8CBB5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B969-5680-49E4-93CD-0E7B2686BDDA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525EA-1899-4555-89CD-B409C081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6F1C-E5A7-4B7F-BE22-B9D3AC2C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09EE-2F2E-4BF2-A21E-FB131CC5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EFBA8-8E47-41CB-AB38-3681E9F9E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23833-BAC8-43DA-806E-D462EA025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000DA-6D79-4BE7-9976-D0F59AFC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0D62-DF74-4B60-8D8E-10CC120AD632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CAB9B-0265-465D-AD98-36B139E3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EB6B8-30DB-493C-B6C9-3943CE21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3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6941-B234-4B60-8C96-F70C168B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0511F-9F07-41DB-839B-D7746F0C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915A5-E9E1-47FD-B357-3DDACD402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982BF-B063-4E04-8E91-67A024E12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B0C54-4D1C-4A87-BF36-25F50459F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698F7A-E145-49A1-BF9F-3E0EE02C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2B1E-D87A-427F-847B-10FBE791FD3C}" type="datetime1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DF12B-1896-48DB-9885-3E5331C6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CF14D3-5187-43D8-91C6-1F95DFD7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0686-76B3-481F-9242-8626C163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C853F-32A2-42A9-ADF2-BF3C510C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67A-553C-4C97-85B5-2355ABBBAAEC}" type="datetime1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37A41-F728-492D-8D5F-F943F722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DA517-AFA0-434A-BC4C-6715F1E5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4168C-AB6F-46C7-A15A-AF70D292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D933-9A7B-4706-B2BF-DCA75AC74EFA}" type="datetime1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59B6B-1CF6-4BC7-A510-E461C5F9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70DFC-7100-49AE-988B-A462E89D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DAA3-6601-42B8-B57F-947FC33C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53A38-04E9-40DF-BBBF-1BFD307C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7AD86-3890-4CFF-A7CE-DB3D06DA8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91FEC-4FDF-46AD-8D26-7340E242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F5E3-7422-43DB-8858-A2EB508F6BD2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A0169-3A04-4F53-97D8-B6173F59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9D653-CA26-4186-BD78-3B133EFD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3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09A0-D717-4564-946C-C7461A68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6D94A-311A-4139-BD5C-B26F7A40F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B928B-CF17-4A3F-A994-73ACD9412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5D6D9-2927-4D35-BDB2-DE083CC5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26F-4E4F-46B0-9694-DABC24460D7E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6104A-5330-45D9-BE4D-AE53D605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E8AE1-B66D-47CB-ACCB-E9915175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58165-FA78-40A1-A05E-B9CB0BD4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2FF87-2B6C-4ADE-BD4D-BE2B58B71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284BD-67BB-4B95-B78F-FEFFDC843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755E-6DFA-4D3B-ACE7-7E297687BC98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663-BFB9-4A08-ACC1-65D1F78F2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FCB30-2E8D-4933-B46E-3EDB778F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B27B-0516-4CBB-ACF9-E6A8424F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C388F-1E64-4E4C-9567-C6DC996E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19B7B-5DC9-4B4B-A4AA-C26E07AAD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7AFCF-386A-4633-B715-F56F04734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6D68E-8EAF-4DB6-9322-ABB558D5C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A3EFC-5CA4-4DE3-9C9C-66C8A3D6A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0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ublications@lcb.state.nv.u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.state.nv.us/App/NELIS/REL/82nd2023/Pl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leg.state.nv.us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@lcb.state.nv.u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library@lcb.state.nv.us" TargetMode="External"/><Relationship Id="rId4" Type="http://schemas.openxmlformats.org/officeDocument/2006/relationships/hyperlink" Target="mailto:csu@lcb.state.nv.u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C2A6-F5FE-4047-967F-7F457A8E1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2038"/>
            <a:ext cx="9144000" cy="443873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5300" b="1" dirty="0"/>
              <a:t>2025 Nevada Veterans</a:t>
            </a:r>
            <a:br>
              <a:rPr lang="en-US" sz="5300" b="1" dirty="0"/>
            </a:br>
            <a:r>
              <a:rPr lang="en-US" sz="5300" b="1" dirty="0"/>
              <a:t>Legislative Summit</a:t>
            </a:r>
            <a:br>
              <a:rPr lang="en-US" sz="5300" b="1" dirty="0"/>
            </a:br>
            <a:br>
              <a:rPr lang="en-US" sz="5300" b="1" dirty="0"/>
            </a:br>
            <a:r>
              <a:rPr lang="en-US" sz="5300" b="1" dirty="0"/>
              <a:t>Reno, NV</a:t>
            </a:r>
            <a:br>
              <a:rPr lang="en-US" sz="5300" dirty="0"/>
            </a:br>
            <a:br>
              <a:rPr lang="en-US" sz="5300" dirty="0"/>
            </a:br>
            <a:r>
              <a:rPr lang="en-US" sz="5300" b="1" dirty="0"/>
              <a:t>January 18, 2025</a:t>
            </a:r>
          </a:p>
        </p:txBody>
      </p:sp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1FCC6FF2-7E2A-49AB-B7BE-936FAB0D6C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66FF845-41C4-4E78-9B5C-4CAE0719B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E70E9A-1771-4D8F-B633-EC13935D2807}"/>
              </a:ext>
            </a:extLst>
          </p:cNvPr>
          <p:cNvSpPr txBox="1"/>
          <p:nvPr/>
        </p:nvSpPr>
        <p:spPr>
          <a:xfrm>
            <a:off x="4124838" y="583507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1ADA1-5FC0-4D88-7604-57FF6CC4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9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93" y="4661806"/>
            <a:ext cx="10515601" cy="859726"/>
          </a:xfrm>
        </p:spPr>
        <p:txBody>
          <a:bodyPr>
            <a:noAutofit/>
          </a:bodyPr>
          <a:lstStyle/>
          <a:p>
            <a:r>
              <a:rPr lang="en-US">
                <a:cs typeface="Calibri Light"/>
              </a:rPr>
              <a:t>Introduction to the Legislative Process</a:t>
            </a:r>
            <a:endParaRPr lang="en-US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463755" y="5521532"/>
            <a:ext cx="11487675" cy="596802"/>
          </a:xfrm>
        </p:spPr>
        <p:txBody>
          <a:bodyPr>
            <a:normAutofit/>
          </a:bodyPr>
          <a:lstStyle/>
          <a:p>
            <a:r>
              <a:rPr lang="en-US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2518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847" y="2315673"/>
            <a:ext cx="3892174" cy="252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 Legislative Structure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 The Legislative Process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 Reading a Bill 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1C67F-1815-4AD5-93CA-9614EF9E82AD}"/>
              </a:ext>
            </a:extLst>
          </p:cNvPr>
          <p:cNvSpPr txBox="1"/>
          <p:nvPr/>
        </p:nvSpPr>
        <p:spPr>
          <a:xfrm>
            <a:off x="5250060" y="2315673"/>
            <a:ext cx="65825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Tips for Advocating Your Issues​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Tips for Testifying Before Legislative Committees​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Resources for Tracking Legislation</a:t>
            </a:r>
          </a:p>
        </p:txBody>
      </p:sp>
    </p:spTree>
    <p:extLst>
      <p:ext uri="{BB962C8B-B14F-4D97-AF65-F5344CB8AC3E}">
        <p14:creationId xmlns:p14="http://schemas.microsoft.com/office/powerpoint/2010/main" val="302439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744" y="1077020"/>
            <a:ext cx="11524478" cy="47146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Senate</a:t>
            </a:r>
          </a:p>
          <a:p>
            <a:pPr marL="0" indent="0">
              <a:buNone/>
            </a:pPr>
            <a:r>
              <a:rPr lang="en-US" sz="2200"/>
              <a:t>21 Members, 4-Year Terms</a:t>
            </a:r>
            <a:endParaRPr lang="en-US" sz="2200">
              <a:cs typeface="Calibri"/>
            </a:endParaRPr>
          </a:p>
          <a:p>
            <a:pPr marL="0" indent="0">
              <a:buNone/>
            </a:pPr>
            <a:r>
              <a:rPr lang="en-US" sz="2000"/>
              <a:t>	</a:t>
            </a:r>
            <a:endParaRPr lang="en-US" sz="2200">
              <a:cs typeface="Calibri"/>
            </a:endParaRPr>
          </a:p>
          <a:p>
            <a:pPr marL="0" indent="0">
              <a:buNone/>
              <a:tabLst>
                <a:tab pos="2054225" algn="l"/>
              </a:tabLst>
            </a:pPr>
            <a:r>
              <a:rPr lang="en-US" b="1"/>
              <a:t>Assembly</a:t>
            </a:r>
            <a:endParaRPr lang="en-US" b="1">
              <a:cs typeface="Calibri"/>
            </a:endParaRPr>
          </a:p>
          <a:p>
            <a:pPr marL="0" indent="0">
              <a:buNone/>
              <a:tabLst>
                <a:tab pos="2054225" algn="l"/>
              </a:tabLst>
            </a:pPr>
            <a:r>
              <a:rPr lang="en-US" sz="2200"/>
              <a:t>42 Members, 2-Year Terms</a:t>
            </a:r>
            <a:endParaRPr lang="en-US" sz="2200">
              <a:cs typeface="Calibri"/>
            </a:endParaRPr>
          </a:p>
          <a:p>
            <a:pPr marL="0" indent="0">
              <a:buNone/>
              <a:tabLst>
                <a:tab pos="2054225" algn="l"/>
              </a:tabLst>
            </a:pPr>
            <a:endParaRPr lang="en-US" sz="2200">
              <a:cs typeface="Calibri"/>
            </a:endParaRPr>
          </a:p>
          <a:p>
            <a:pPr marL="0" indent="0">
              <a:buNone/>
              <a:tabLst>
                <a:tab pos="2054225" algn="l"/>
              </a:tabLst>
            </a:pPr>
            <a:r>
              <a:rPr lang="en-US" b="1">
                <a:cs typeface="Calibri" panose="020F0502020204030204"/>
              </a:rPr>
              <a:t>Regular Legislative Sessions–Biennial</a:t>
            </a:r>
            <a:r>
              <a:rPr lang="en-US" sz="2200" b="1">
                <a:cs typeface="Calibri" panose="020F0502020204030204"/>
              </a:rPr>
              <a:t> </a:t>
            </a:r>
          </a:p>
          <a:p>
            <a:pPr marL="800100" lvl="1" indent="-342900"/>
            <a:r>
              <a:rPr lang="en-US" sz="2200">
                <a:ea typeface="+mn-lt"/>
                <a:cs typeface="+mn-lt"/>
              </a:rPr>
              <a:t>Regular sessions held in odd-numbered years</a:t>
            </a:r>
          </a:p>
          <a:p>
            <a:pPr marL="800100" lvl="1" indent="-342900"/>
            <a:r>
              <a:rPr lang="en-US" sz="2200">
                <a:ea typeface="+mn-lt"/>
                <a:cs typeface="+mn-lt"/>
              </a:rPr>
              <a:t>Sessions begin on the first Monday in February</a:t>
            </a:r>
            <a:endParaRPr lang="en-US" sz="2200">
              <a:cs typeface="Calibri" panose="020F0502020204030204"/>
            </a:endParaRPr>
          </a:p>
          <a:p>
            <a:pPr marL="800100" lvl="1" indent="-342900"/>
            <a:r>
              <a:rPr lang="en-US" sz="2200">
                <a:cs typeface="Calibri" panose="020F0502020204030204"/>
              </a:rPr>
              <a:t>Limited to 120-calendar days </a:t>
            </a:r>
          </a:p>
          <a:p>
            <a:pPr marL="800100" lvl="1" indent="-342900"/>
            <a:r>
              <a:rPr lang="en-US" sz="2200">
                <a:cs typeface="Calibri" panose="020F0502020204030204"/>
              </a:rPr>
              <a:t>The 83</a:t>
            </a:r>
            <a:r>
              <a:rPr lang="en-US" sz="2200" baseline="30000">
                <a:cs typeface="Calibri" panose="020F0502020204030204"/>
              </a:rPr>
              <a:t>rd</a:t>
            </a:r>
            <a:r>
              <a:rPr lang="en-US" sz="2200">
                <a:cs typeface="Calibri" panose="020F0502020204030204"/>
              </a:rPr>
              <a:t> Legislative Session starts February 3, 2025</a:t>
            </a:r>
          </a:p>
          <a:p>
            <a:pPr marL="342900" indent="-342900"/>
            <a:endParaRPr lang="en-US" sz="2200"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65" y="1075693"/>
            <a:ext cx="39158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8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"/>
              </a:rPr>
              <a:t>Legislative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How a bill becomes a law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6550" y="1973263"/>
            <a:ext cx="6017597" cy="4563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400"/>
              <a:t>1.	Initial Steps by the Sponsor</a:t>
            </a:r>
          </a:p>
          <a:p>
            <a:pPr marL="457200" lvl="1" indent="0">
              <a:buNone/>
              <a:tabLst>
                <a:tab pos="801688" algn="l"/>
              </a:tabLst>
            </a:pPr>
            <a:r>
              <a:rPr lang="en-US" sz="2000"/>
              <a:t>	</a:t>
            </a:r>
            <a:r>
              <a:rPr lang="en-US" sz="2200"/>
              <a:t>Idea, Bill Draft Request (BDR)</a:t>
            </a:r>
            <a:endParaRPr lang="en-US" sz="2200">
              <a:cs typeface="Calibri"/>
            </a:endParaRPr>
          </a:p>
          <a:p>
            <a:pPr marL="0" lvl="1" indent="0">
              <a:buNone/>
              <a:tabLst>
                <a:tab pos="801688" algn="l"/>
              </a:tabLst>
            </a:pPr>
            <a:r>
              <a:rPr lang="en-US"/>
              <a:t>	</a:t>
            </a:r>
            <a:r>
              <a:rPr lang="en-US" sz="1550" i="1"/>
              <a:t>Note: Lobbyists are involved throughout process</a:t>
            </a:r>
            <a:endParaRPr lang="en-US" sz="1550">
              <a:cs typeface="Calibri"/>
            </a:endParaRPr>
          </a:p>
          <a:p>
            <a:pPr marL="0" lvl="1" indent="0">
              <a:buNone/>
            </a:pPr>
            <a:endParaRPr lang="en-US" sz="1600"/>
          </a:p>
          <a:p>
            <a:pPr marL="0" lvl="1" indent="0">
              <a:buNone/>
              <a:tabLst>
                <a:tab pos="457200" algn="l"/>
              </a:tabLst>
            </a:pPr>
            <a:r>
              <a:rPr lang="en-US" sz="2400"/>
              <a:t>2.	Action in the House of Origin</a:t>
            </a:r>
            <a:endParaRPr lang="en-US" sz="2400">
              <a:cs typeface="Calibri"/>
            </a:endParaRPr>
          </a:p>
          <a:p>
            <a:pPr marL="463550" lvl="3" indent="0">
              <a:buNone/>
              <a:tabLst>
                <a:tab pos="801688" algn="l"/>
              </a:tabLst>
            </a:pPr>
            <a:r>
              <a:rPr lang="en-US" sz="2000"/>
              <a:t>	</a:t>
            </a:r>
            <a:r>
              <a:rPr lang="en-US" sz="2200"/>
              <a:t>Introduction, Refer to Committee</a:t>
            </a:r>
            <a:endParaRPr lang="en-US" sz="2200">
              <a:cs typeface="Calibri"/>
            </a:endParaRPr>
          </a:p>
          <a:p>
            <a:pPr marL="463550" lvl="3" indent="0">
              <a:buNone/>
              <a:tabLst>
                <a:tab pos="801688" algn="l"/>
              </a:tabLst>
            </a:pPr>
            <a:r>
              <a:rPr lang="en-US" sz="2200"/>
              <a:t>	Public Hearing, Recommendation</a:t>
            </a:r>
            <a:endParaRPr lang="en-US" sz="2200">
              <a:cs typeface="Calibri"/>
            </a:endParaRPr>
          </a:p>
          <a:p>
            <a:pPr marL="463550" lvl="3" indent="0">
              <a:buNone/>
              <a:tabLst>
                <a:tab pos="801688" algn="l"/>
              </a:tabLst>
            </a:pPr>
            <a:r>
              <a:rPr lang="en-US" sz="2200"/>
              <a:t>	Read Bill 3 Times</a:t>
            </a:r>
            <a:endParaRPr lang="en-US" sz="2200">
              <a:cs typeface="Calibri"/>
            </a:endParaRPr>
          </a:p>
          <a:p>
            <a:pPr marL="457200" lvl="3" indent="-457200">
              <a:buFont typeface="+mj-lt"/>
              <a:buAutoNum type="arabicPeriod"/>
            </a:pPr>
            <a:endParaRPr lang="en-US" sz="2000"/>
          </a:p>
          <a:p>
            <a:pPr marL="0" lvl="3" indent="0">
              <a:buNone/>
              <a:tabLst>
                <a:tab pos="457200" algn="l"/>
              </a:tabLst>
            </a:pPr>
            <a:r>
              <a:rPr lang="en-US" sz="2400"/>
              <a:t>3.	Action in the Second House</a:t>
            </a:r>
            <a:endParaRPr lang="en-US" sz="2400">
              <a:cs typeface="Calibri"/>
            </a:endParaRPr>
          </a:p>
          <a:p>
            <a:pPr marL="457200" lvl="3" indent="0">
              <a:buNone/>
              <a:tabLst>
                <a:tab pos="801688" algn="l"/>
              </a:tabLst>
            </a:pPr>
            <a:r>
              <a:rPr lang="en-US" sz="2000"/>
              <a:t>	</a:t>
            </a:r>
            <a:r>
              <a:rPr lang="en-US" sz="2200"/>
              <a:t>Same as House of Origin</a:t>
            </a:r>
            <a:endParaRPr lang="en-US" sz="2200">
              <a:cs typeface="Calibri"/>
            </a:endParaRPr>
          </a:p>
          <a:p>
            <a:pPr marL="914400" lvl="3" indent="-457200">
              <a:buFont typeface="+mj-lt"/>
              <a:buAutoNum type="arabicPeriod"/>
            </a:pPr>
            <a:endParaRPr lang="en-US" sz="2000"/>
          </a:p>
          <a:p>
            <a:pPr marL="457200" lvl="3" indent="0">
              <a:buNone/>
            </a:pPr>
            <a:endParaRPr lang="en-US" sz="200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782505" y="1975104"/>
            <a:ext cx="4506383" cy="38725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/>
              </a:rPr>
              <a:t>4.	Resolution of Differences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01688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/>
              </a:rPr>
              <a:t>	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/>
              </a:rPr>
              <a:t>Conference Committee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  <a:p>
            <a:pPr marL="444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/>
              </a:rPr>
              <a:t>5.	Role of the Governor</a:t>
            </a:r>
          </a:p>
          <a:p>
            <a:pPr marL="461645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01688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/>
              </a:rPr>
              <a:t>	Sign, Not Sign, Veto</a:t>
            </a:r>
          </a:p>
          <a:p>
            <a:pPr marL="4572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8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"/>
              </a:rPr>
              <a:t>Legislative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6884" y="1371600"/>
            <a:ext cx="7602570" cy="5197475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en-US" sz="8600"/>
              <a:t>Committee Chair schedules bills:</a:t>
            </a:r>
            <a:endParaRPr lang="en-US" sz="8600">
              <a:cs typeface="Calibri"/>
            </a:endParaRPr>
          </a:p>
          <a:p>
            <a:pPr marL="685800" lvl="2"/>
            <a:r>
              <a:rPr lang="en-US" sz="7400"/>
              <a:t>Agendas are posted</a:t>
            </a:r>
            <a:endParaRPr lang="en-US" sz="7400">
              <a:cs typeface="Calibri"/>
            </a:endParaRPr>
          </a:p>
          <a:p>
            <a:pPr marL="685800" lvl="2"/>
            <a:r>
              <a:rPr lang="en-US" sz="7400"/>
              <a:t>All meetings are public</a:t>
            </a:r>
            <a:endParaRPr lang="en-US" sz="7400">
              <a:cs typeface="Calibri"/>
            </a:endParaRPr>
          </a:p>
          <a:p>
            <a:pPr marL="685800" lvl="2"/>
            <a:r>
              <a:rPr lang="en-US" sz="7400"/>
              <a:t>Most meetings are videoconferenced from Carson City to Las Vegas and the public is encouraged to participate</a:t>
            </a:r>
            <a:endParaRPr lang="en-US" sz="7400">
              <a:cs typeface="Calibri"/>
            </a:endParaRPr>
          </a:p>
          <a:p>
            <a:pPr marL="914400" lvl="2" indent="0">
              <a:buNone/>
            </a:pPr>
            <a:endParaRPr lang="en-US" sz="7400"/>
          </a:p>
          <a:p>
            <a:pPr marL="0" indent="0">
              <a:buNone/>
            </a:pPr>
            <a:r>
              <a:rPr lang="en-US" sz="8600"/>
              <a:t>Sponsor’s responsibilities include:</a:t>
            </a:r>
            <a:endParaRPr lang="en-US" sz="8600">
              <a:cs typeface="Calibri"/>
            </a:endParaRPr>
          </a:p>
          <a:p>
            <a:pPr marL="685800" lvl="2"/>
            <a:r>
              <a:rPr lang="en-US" sz="7400"/>
              <a:t>Presenting the bill (sometimes with the help of interested constituents or bill proponents)</a:t>
            </a:r>
            <a:endParaRPr lang="en-US" sz="7400">
              <a:cs typeface="Calibri"/>
            </a:endParaRPr>
          </a:p>
          <a:p>
            <a:pPr marL="685800" lvl="2"/>
            <a:r>
              <a:rPr lang="en-US" sz="7400"/>
              <a:t>Identifying and notifying speakers</a:t>
            </a:r>
            <a:endParaRPr lang="en-US" sz="7400">
              <a:cs typeface="Calibri"/>
            </a:endParaRPr>
          </a:p>
          <a:p>
            <a:pPr marL="685800" lvl="2"/>
            <a:r>
              <a:rPr lang="en-US" sz="7400"/>
              <a:t>Keeping the committee Chair informed</a:t>
            </a:r>
            <a:endParaRPr lang="en-US" sz="7400">
              <a:cs typeface="Calibri"/>
            </a:endParaRPr>
          </a:p>
          <a:p>
            <a:pPr marL="685800" lvl="2"/>
            <a:r>
              <a:rPr lang="en-US" sz="7400"/>
              <a:t>Following the bill</a:t>
            </a:r>
            <a:endParaRPr lang="en-US" sz="7400">
              <a:cs typeface="Calibri"/>
            </a:endParaRPr>
          </a:p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81274" y="303358"/>
            <a:ext cx="3690064" cy="6918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cs typeface="Calibri"/>
              </a:rPr>
              <a:t>Committee hearings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281988" y="838200"/>
            <a:ext cx="3689350" cy="4334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sz="3600">
              <a:solidFill>
                <a:srgbClr val="FFFFFF"/>
              </a:solidFill>
            </a:endParaRPr>
          </a:p>
          <a:p>
            <a:pPr lvl="0"/>
            <a:endParaRPr lang="en-US" sz="3600">
              <a:solidFill>
                <a:srgbClr val="FFFFFF"/>
              </a:solidFill>
            </a:endParaRPr>
          </a:p>
          <a:p>
            <a:pPr lvl="0"/>
            <a:endParaRPr lang="en-US" sz="3600">
              <a:solidFill>
                <a:srgbClr val="FFFFFF"/>
              </a:solidFill>
            </a:endParaRPr>
          </a:p>
          <a:p>
            <a:r>
              <a:rPr lang="en-US" sz="2800">
                <a:solidFill>
                  <a:srgbClr val="FFFFFF"/>
                </a:solidFill>
              </a:rPr>
              <a:t>Same process in Senate and Assembly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9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62" y="234950"/>
            <a:ext cx="11495676" cy="787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Testifying in Committee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340A0-4B78-4BDE-A52B-5625DBF0DAB3}"/>
              </a:ext>
            </a:extLst>
          </p:cNvPr>
          <p:cNvSpPr txBox="1"/>
          <p:nvPr/>
        </p:nvSpPr>
        <p:spPr>
          <a:xfrm>
            <a:off x="342901" y="1223962"/>
            <a:ext cx="11506197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Thank the Chair and committee for the opportunity to speak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State your name and organization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Clearly state your position and what you support or oppose in the bill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Refer to the bill by its number and be sure you are using the most recent version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Summarize your recommendations first, then add explanation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Conclude with a brief statement reiterating your position and offer to answer questions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65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Committee hearings – common committee actions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/>
              <a:t>Do Pass</a:t>
            </a:r>
          </a:p>
          <a:p>
            <a:r>
              <a:rPr lang="en-US" sz="2200"/>
              <a:t>Amend and Do Pass</a:t>
            </a:r>
          </a:p>
          <a:p>
            <a:r>
              <a:rPr lang="en-US" sz="2200"/>
              <a:t>Be Adopted</a:t>
            </a:r>
          </a:p>
          <a:p>
            <a:r>
              <a:rPr lang="en-US" sz="2200"/>
              <a:t>Rerefer (with or without recommendation)</a:t>
            </a:r>
          </a:p>
          <a:p>
            <a:r>
              <a:rPr lang="en-US" sz="2200"/>
              <a:t>Indefinitely Postpone (IP)</a:t>
            </a:r>
          </a:p>
          <a:p>
            <a:r>
              <a:rPr lang="en-US" sz="2200"/>
              <a:t>No Action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4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Settlement of house differences (if Necessary)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6384" y="1848086"/>
            <a:ext cx="11496675" cy="4256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>
              <a:lnSpc>
                <a:spcPct val="120000"/>
              </a:lnSpc>
              <a:defRPr/>
            </a:pPr>
            <a:r>
              <a:rPr lang="en-US" sz="2200"/>
              <a:t>If the bill has no amendments in the second house, it goes to the Governor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sz="2200"/>
              <a:t>If the bill is amended by second house:</a:t>
            </a:r>
          </a:p>
          <a:p>
            <a:pPr lvl="1"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200"/>
              <a:t>Does the first house “</a:t>
            </a:r>
            <a:r>
              <a:rPr lang="en-US" sz="2200" b="1" i="1" u="sng"/>
              <a:t>Concur</a:t>
            </a:r>
            <a:r>
              <a:rPr lang="en-US" sz="2200"/>
              <a:t>” (agree) with the amendment?  If so, the bill goes to the Governor  </a:t>
            </a:r>
          </a:p>
          <a:p>
            <a:pPr lvl="1"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200"/>
              <a:t>If the first house “</a:t>
            </a:r>
            <a:r>
              <a:rPr lang="en-US" sz="2200" b="1" i="1" u="sng"/>
              <a:t>does not concur</a:t>
            </a:r>
            <a:r>
              <a:rPr lang="en-US" sz="2200"/>
              <a:t>” with the amendment, does the second house “</a:t>
            </a:r>
            <a:r>
              <a:rPr lang="en-US" sz="2200" b="1" i="1" u="sng"/>
              <a:t>Recede</a:t>
            </a:r>
            <a:r>
              <a:rPr lang="en-US" sz="2200"/>
              <a:t>” (withdraw) its amendment?  If so, the bill goes to the Governor</a:t>
            </a:r>
          </a:p>
          <a:p>
            <a:pPr lvl="1"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200"/>
              <a:t>If the second house “</a:t>
            </a:r>
            <a:r>
              <a:rPr lang="en-US" sz="2200" b="1" i="1" u="sng"/>
              <a:t>does not recede</a:t>
            </a:r>
            <a:r>
              <a:rPr lang="en-US" sz="2200"/>
              <a:t>” its amendment, the bill is assigned to a conference committee</a:t>
            </a:r>
          </a:p>
          <a:p>
            <a:pPr lvl="1"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200"/>
              <a:t>Once a consensus is reached in the conference committee, the bill goes to the Governor</a:t>
            </a:r>
            <a:endParaRPr lang="en-US" sz="2200">
              <a:ea typeface="Calibri"/>
              <a:cs typeface="Calibri"/>
            </a:endParaRPr>
          </a:p>
          <a:p>
            <a:pPr lvl="1"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  <a:defRPr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71638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Role of the governor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4885" y="1841166"/>
            <a:ext cx="11496675" cy="3765550"/>
          </a:xfrm>
        </p:spPr>
        <p:txBody>
          <a:bodyPr/>
          <a:lstStyle/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/>
              <a:t>Sign the bill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endParaRPr lang="en-US" sz="2200"/>
          </a:p>
          <a:p>
            <a:pPr marL="914400" lvl="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/>
              <a:t>Within 5 days if Legislature is in session (excluding the day of receipt and Sundays)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defRPr/>
            </a:pPr>
            <a:endParaRPr lang="en-US" sz="2200"/>
          </a:p>
          <a:p>
            <a:pPr marL="914400" lvl="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/>
              <a:t>Within 10 days if Legislature has adjourned (excluding the day of receipt and Sundays)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endParaRPr lang="en-US" sz="2200"/>
          </a:p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/>
              <a:t>Veto the bill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endParaRPr lang="en-US" sz="2200"/>
          </a:p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/>
              <a:t>Not sign the bill within the period allowed (effectively allowing the bill to go into law without his signature)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8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8F9F-275A-4F61-8327-7EFB5C4C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Reading a Bill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29ACD-53D3-4927-9E57-6A3A4B045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289" y="1347954"/>
            <a:ext cx="6261518" cy="20933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cap="all">
                <a:ea typeface="+mn-lt"/>
                <a:cs typeface="+mn-lt"/>
              </a:rPr>
              <a:t>HEADING</a:t>
            </a:r>
            <a:r>
              <a:rPr lang="en-US" cap="all">
                <a:ea typeface="+mn-lt"/>
                <a:cs typeface="+mn-lt"/>
              </a:rPr>
              <a:t>:</a:t>
            </a:r>
            <a:endParaRPr lang="en-US" b="1">
              <a:ea typeface="+mn-lt"/>
              <a:cs typeface="+mn-lt"/>
            </a:endParaRPr>
          </a:p>
          <a:p>
            <a:pPr marL="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ea typeface="+mn-lt"/>
                <a:cs typeface="+mn-lt"/>
              </a:rPr>
              <a:t>Contains information on who requested the bill, to which committee the bill was referred, a summary and BDR number, Fiscal Note status, and certain other information as needed</a:t>
            </a:r>
            <a:endParaRPr lang="en-US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8786D-F5CF-474B-8EF2-28B15FFEA1E9}"/>
              </a:ext>
            </a:extLst>
          </p:cNvPr>
          <p:cNvSpPr txBox="1"/>
          <p:nvPr/>
        </p:nvSpPr>
        <p:spPr>
          <a:xfrm>
            <a:off x="357371" y="3676650"/>
            <a:ext cx="6255541" cy="2018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LEGISLATIVE</a:t>
            </a: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Counsel’s DIGEST</a:t>
            </a: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marR="0" lvl="0" indent="-228600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Summarizes how the bill changes current 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 (very helpful), but note the Digest 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 </a:t>
            </a:r>
            <a:r>
              <a:rPr kumimoji="0" lang="en-US" sz="2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part of the bill and does </a:t>
            </a:r>
            <a:r>
              <a:rPr kumimoji="0" lang="en-US" sz="2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become part of the law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F3DE5-FF15-4062-B040-F3994F537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88" y="1382252"/>
            <a:ext cx="3102833" cy="42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C2A6-F5FE-4047-967F-7F457A8E1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549" y="1575236"/>
            <a:ext cx="9144000" cy="4623067"/>
          </a:xfrm>
        </p:spPr>
        <p:txBody>
          <a:bodyPr>
            <a:normAutofit fontScale="90000"/>
          </a:bodyPr>
          <a:lstStyle/>
          <a:p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r>
              <a:rPr lang="en-US" dirty="0"/>
              <a:t>2025 Nevada Veterans</a:t>
            </a:r>
            <a:br>
              <a:rPr lang="en-US" dirty="0"/>
            </a:br>
            <a:r>
              <a:rPr lang="en-US" dirty="0"/>
              <a:t>Legislative Summit</a:t>
            </a:r>
            <a:br>
              <a:rPr lang="en-US" dirty="0"/>
            </a:br>
            <a:br>
              <a:rPr lang="en-US" dirty="0"/>
            </a:br>
            <a:r>
              <a:rPr lang="en-US" sz="5300" dirty="0"/>
              <a:t>Col. Mary Devine</a:t>
            </a:r>
            <a:br>
              <a:rPr lang="en-US" sz="5300" dirty="0"/>
            </a:br>
            <a:r>
              <a:rPr lang="en-US" sz="5300" dirty="0"/>
              <a:t>NDVS Director</a:t>
            </a:r>
            <a:br>
              <a:rPr lang="en-US" dirty="0">
                <a:highlight>
                  <a:srgbClr val="FFFF00"/>
                </a:highlight>
              </a:rPr>
            </a:br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1FCC6FF2-7E2A-49AB-B7BE-936FAB0D6C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66FF845-41C4-4E78-9B5C-4CAE0719B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EC180C-86E1-4558-9EC8-9132C4766B53}"/>
              </a:ext>
            </a:extLst>
          </p:cNvPr>
          <p:cNvSpPr txBox="1"/>
          <p:nvPr/>
        </p:nvSpPr>
        <p:spPr>
          <a:xfrm>
            <a:off x="4124838" y="6141700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AC120-A708-A151-FF9D-0D65CAAB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400">
            <a:off x="3389704" y="577660"/>
            <a:ext cx="5128100" cy="5300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978">
            <a:off x="7099103" y="2215083"/>
            <a:ext cx="4705454" cy="872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571" y="2171543"/>
            <a:ext cx="279329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 No. and Sponsor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570" y="3156005"/>
            <a:ext cx="279329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Date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7200" y="1516365"/>
            <a:ext cx="227173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Enacting Clause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5168" y="4529393"/>
            <a:ext cx="2055129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56356" y="1701031"/>
            <a:ext cx="2201333" cy="470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311118" y="2371598"/>
            <a:ext cx="957054" cy="8510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676444" y="1701031"/>
            <a:ext cx="1775387" cy="2352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552269" y="2744252"/>
            <a:ext cx="2641598" cy="19067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5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bill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833" y="1347954"/>
            <a:ext cx="11285955" cy="4364224"/>
          </a:xfrm>
        </p:spPr>
        <p:txBody>
          <a:bodyPr/>
          <a:lstStyle/>
          <a:p>
            <a:pPr marL="344488" indent="-344488"/>
            <a:r>
              <a:rPr lang="en-US" b="1"/>
              <a:t>Section headings (black)</a:t>
            </a:r>
          </a:p>
          <a:p>
            <a:pPr marL="690563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/>
              <a:t>Identify new </a:t>
            </a:r>
            <a:r>
              <a:rPr lang="en-US" sz="2200" i="1"/>
              <a:t>Nevada Revised Statutes </a:t>
            </a:r>
            <a:r>
              <a:rPr lang="en-US" sz="2200"/>
              <a:t>(NRS) provision being </a:t>
            </a:r>
            <a:br>
              <a:rPr lang="en-US" sz="2200"/>
            </a:br>
            <a:r>
              <a:rPr lang="en-US" sz="2200"/>
              <a:t>added or existing NRS provision being amended</a:t>
            </a:r>
          </a:p>
          <a:p>
            <a:pPr marL="457200" lvl="1" indent="0">
              <a:buNone/>
            </a:pPr>
            <a:endParaRPr lang="en-US"/>
          </a:p>
          <a:p>
            <a:pPr marL="342900" lvl="1" indent="-342900"/>
            <a:r>
              <a:rPr lang="en-US" sz="2400" b="1" i="1">
                <a:solidFill>
                  <a:srgbClr val="0070C0"/>
                </a:solidFill>
              </a:rPr>
              <a:t>Italicized and bolded language (blue)</a:t>
            </a:r>
          </a:p>
          <a:p>
            <a:pPr marL="690563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/>
              <a:t>New wording to be added to NRS</a:t>
            </a:r>
          </a:p>
          <a:p>
            <a:pPr marL="457200" lvl="2" indent="0">
              <a:buNone/>
            </a:pPr>
            <a:endParaRPr lang="en-US"/>
          </a:p>
          <a:p>
            <a:pPr marL="285750" lvl="2" indent="-285750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strike="sngStrike">
                <a:solidFill>
                  <a:srgbClr val="FF0000"/>
                </a:solidFill>
              </a:rPr>
              <a:t>Bracketed and crossed out language </a:t>
            </a:r>
            <a:r>
              <a:rPr lang="en-US" sz="2400" b="1">
                <a:solidFill>
                  <a:srgbClr val="FF0000"/>
                </a:solidFill>
              </a:rPr>
              <a:t> (red)</a:t>
            </a:r>
          </a:p>
          <a:p>
            <a:pPr marL="690563" lvl="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/>
              <a:t>Proposed for deletion from NRS</a:t>
            </a:r>
          </a:p>
          <a:p>
            <a:pPr marL="690563" lvl="3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/>
          </a:p>
          <a:p>
            <a:pPr marL="690563" lvl="3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/>
          </a:p>
          <a:p>
            <a:pPr marL="690563" lvl="3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A13C4-5512-6BE8-9308-8B092AD12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26" y="1347954"/>
            <a:ext cx="3660833" cy="4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4488" indent="-344488">
              <a:lnSpc>
                <a:spcPts val="3000"/>
              </a:lnSpc>
              <a:spcBef>
                <a:spcPts val="700"/>
              </a:spcBef>
              <a:spcAft>
                <a:spcPts val="2400"/>
              </a:spcAft>
            </a:pPr>
            <a:r>
              <a:rPr lang="en-US"/>
              <a:t>Bills without a specific effective date become </a:t>
            </a:r>
            <a:br>
              <a:rPr lang="en-US"/>
            </a:br>
            <a:r>
              <a:rPr lang="en-US"/>
              <a:t>law on October 1 after the session</a:t>
            </a:r>
          </a:p>
          <a:p>
            <a:pPr marL="344488" indent="-344488">
              <a:lnSpc>
                <a:spcPts val="3000"/>
              </a:lnSpc>
              <a:spcBef>
                <a:spcPts val="700"/>
              </a:spcBef>
              <a:spcAft>
                <a:spcPts val="2400"/>
              </a:spcAft>
            </a:pPr>
            <a:r>
              <a:rPr lang="en-US"/>
              <a:t>Bills effective on “passage and approval” </a:t>
            </a:r>
            <a:br>
              <a:rPr lang="en-US"/>
            </a:br>
            <a:r>
              <a:rPr lang="en-US"/>
              <a:t>become law when signed or allowed to become law by the Governor</a:t>
            </a:r>
          </a:p>
          <a:p>
            <a:pPr marL="344488" indent="-344488">
              <a:lnSpc>
                <a:spcPts val="3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/>
              <a:t>Bills may be made effective on July 1 of a certain year</a:t>
            </a:r>
            <a:br>
              <a:rPr lang="en-US"/>
            </a:br>
            <a:r>
              <a:rPr lang="en-US"/>
              <a:t>(to coincide with the start of a fiscal year) or </a:t>
            </a:r>
            <a:br>
              <a:rPr lang="en-US"/>
            </a:br>
            <a:r>
              <a:rPr lang="en-US"/>
              <a:t>January 1—or any other date on the bill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54" y="3885881"/>
            <a:ext cx="1691950" cy="16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3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Advocating Your Issues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45581" y="1334148"/>
            <a:ext cx="8690657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Do: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/>
          </a:p>
          <a:p>
            <a:pPr lvl="1">
              <a:spcBef>
                <a:spcPts val="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/>
              <a:t>Choose a legislator(s) who you think will support your position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>
              <a:spcBef>
                <a:spcPts val="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>
                <a:cs typeface="Calibri"/>
              </a:rPr>
              <a:t>Get to know your legislator</a:t>
            </a:r>
            <a:endParaRPr lang="en-US">
              <a:ea typeface="Calibri" panose="020F0502020204030204"/>
              <a:cs typeface="Calibri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en-US" sz="900">
              <a:ea typeface="Calibri" panose="020F0502020204030204"/>
              <a:cs typeface="Calibri" panose="020F0502020204030204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/>
              <a:t>Explain the positive aspects and benefits of your suggested legislation</a:t>
            </a:r>
            <a:endParaRPr lang="en-US">
              <a:ea typeface="Calibri" panose="020F0502020204030204"/>
              <a:cs typeface="Calibri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en-US" sz="900">
              <a:ea typeface="Calibri" panose="020F0502020204030204"/>
              <a:cs typeface="Calibri" panose="020F0502020204030204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/>
              <a:t>Explain what the opposition might be</a:t>
            </a:r>
            <a:endParaRPr lang="en-US">
              <a:ea typeface="Calibri" panose="020F0502020204030204"/>
              <a:cs typeface="Calibri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en-US" sz="900">
              <a:ea typeface="Calibri" panose="020F0502020204030204"/>
              <a:cs typeface="Calibri" panose="020F0502020204030204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/>
              <a:t>Prepare the legislator</a:t>
            </a:r>
            <a:endParaRPr lang="en-US">
              <a:ea typeface="Calibri" panose="020F0502020204030204"/>
              <a:cs typeface="Calibri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en-US" sz="9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6572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Advocating Your Issues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8244" y="1321419"/>
            <a:ext cx="8581364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Do: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/>
          </a:p>
          <a:p>
            <a:pPr lvl="1" algn="just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/>
              <a:t>Be calm, controlled, and prepared</a:t>
            </a:r>
            <a:endParaRPr lang="en-US">
              <a:cs typeface="Calibri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  <a:defRPr/>
            </a:pPr>
            <a:endParaRPr lang="en-US" sz="90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/>
              <a:t>Think your position through and weigh all sides of the issue</a:t>
            </a:r>
            <a:endParaRPr lang="en-US">
              <a:cs typeface="Calibri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90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/>
              <a:t>Know what you want to accomplish and how to accomplish it</a:t>
            </a:r>
            <a:endParaRPr lang="en-US">
              <a:cs typeface="Calibri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90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/>
              <a:t>Present your position in a non-threatening and professional manner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436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Advocating Your Issues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126273" y="149108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/>
              <a:t>Do Not</a:t>
            </a:r>
            <a:r>
              <a:rPr lang="en-US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900"/>
          </a:p>
          <a:p>
            <a:pPr lvl="1" eaLnBrk="1" hangingPunct="1">
              <a:buFontTx/>
              <a:buChar char="•"/>
              <a:defRPr/>
            </a:pPr>
            <a:r>
              <a:rPr lang="en-US"/>
              <a:t>Make demands or threaten legislators</a:t>
            </a:r>
            <a:endParaRPr lang="en-US">
              <a:cs typeface="Calibri"/>
            </a:endParaRPr>
          </a:p>
          <a:p>
            <a:pPr lvl="1" eaLnBrk="1" hangingPunct="1">
              <a:buFontTx/>
              <a:buChar char="•"/>
              <a:defRPr/>
            </a:pPr>
            <a:endParaRPr lang="en-US" sz="900"/>
          </a:p>
          <a:p>
            <a:pPr lvl="1">
              <a:buFontTx/>
              <a:buChar char="•"/>
              <a:defRPr/>
            </a:pPr>
            <a:r>
              <a:rPr lang="en-US"/>
              <a:t>Disrupt the meeting</a:t>
            </a:r>
            <a:endParaRPr lang="en-US">
              <a:cs typeface="Calibri"/>
            </a:endParaRPr>
          </a:p>
          <a:p>
            <a:pPr lvl="1" eaLnBrk="1" hangingPunct="1">
              <a:buFontTx/>
              <a:buNone/>
              <a:defRPr/>
            </a:pPr>
            <a:endParaRPr lang="en-US" sz="900"/>
          </a:p>
          <a:p>
            <a:pPr lvl="1" eaLnBrk="1" hangingPunct="1">
              <a:buFontTx/>
              <a:buChar char="•"/>
              <a:defRPr/>
            </a:pPr>
            <a:r>
              <a:rPr lang="en-US"/>
              <a:t>Use civil disobedience</a:t>
            </a:r>
            <a:endParaRPr lang="en-US">
              <a:cs typeface="Calibri"/>
            </a:endParaRPr>
          </a:p>
          <a:p>
            <a:pPr lvl="1" eaLnBrk="1" hangingPunct="1">
              <a:buFontTx/>
              <a:buNone/>
              <a:defRPr/>
            </a:pPr>
            <a:endParaRPr lang="en-US" sz="900"/>
          </a:p>
          <a:p>
            <a:pPr lvl="1">
              <a:buFontTx/>
              <a:buChar char="•"/>
              <a:defRPr/>
            </a:pPr>
            <a:r>
              <a:rPr lang="en-US"/>
              <a:t>Lecture or talk down to legislators</a:t>
            </a:r>
            <a:endParaRPr lang="en-US">
              <a:cs typeface="Calibri"/>
            </a:endParaRPr>
          </a:p>
          <a:p>
            <a:pPr lvl="1" eaLnBrk="1" hangingPunct="1">
              <a:buFontTx/>
              <a:buNone/>
              <a:defRPr/>
            </a:pPr>
            <a:endParaRPr lang="en-US" sz="900"/>
          </a:p>
          <a:p>
            <a:pPr lvl="1" eaLnBrk="1" hangingPunct="1">
              <a:buFontTx/>
              <a:buChar char="•"/>
              <a:defRPr/>
            </a:pPr>
            <a:r>
              <a:rPr lang="en-US"/>
              <a:t>Be disrespectful toward members of the public or staff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337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tracking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6884" y="3728398"/>
            <a:ext cx="11285955" cy="28030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1370" lvl="1" indent="-344170">
              <a:lnSpc>
                <a:spcPct val="100000"/>
              </a:lnSpc>
              <a:spcBef>
                <a:spcPts val="600"/>
              </a:spcBef>
            </a:pPr>
            <a:r>
              <a:rPr lang="en-US" sz="2400"/>
              <a:t>Subscription to BDRs, Bills, and Budgets (Up to 10 bills for free)</a:t>
            </a:r>
            <a:endParaRPr lang="en-US" sz="2400">
              <a:cs typeface="Calibri"/>
            </a:endParaRPr>
          </a:p>
          <a:p>
            <a:pPr marL="801370" lvl="1" indent="-344170">
              <a:lnSpc>
                <a:spcPct val="100000"/>
              </a:lnSpc>
              <a:spcBef>
                <a:spcPts val="600"/>
              </a:spcBef>
            </a:pPr>
            <a:r>
              <a:rPr lang="en-US" sz="2400"/>
              <a:t>Notifications of Hearings and Status (</a:t>
            </a:r>
            <a:r>
              <a:rPr lang="en-US" sz="2400" i="1"/>
              <a:t>not a free option</a:t>
            </a:r>
            <a:r>
              <a:rPr lang="en-US" sz="2400"/>
              <a:t>)</a:t>
            </a:r>
            <a:endParaRPr lang="en-US" sz="2400">
              <a:cs typeface="Calibri"/>
            </a:endParaRPr>
          </a:p>
          <a:p>
            <a:pPr marL="801370" lvl="1" indent="-344170">
              <a:lnSpc>
                <a:spcPct val="100000"/>
              </a:lnSpc>
              <a:spcBef>
                <a:spcPts val="600"/>
              </a:spcBef>
            </a:pPr>
            <a:r>
              <a:rPr lang="en-US" sz="2400"/>
              <a:t>Various Subscription Levels</a:t>
            </a:r>
            <a:endParaRPr lang="en-US" sz="2400">
              <a:cs typeface="Calibri"/>
            </a:endParaRPr>
          </a:p>
          <a:p>
            <a:pPr marL="1147445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/>
              <a:t>Email: </a:t>
            </a:r>
            <a:r>
              <a:rPr lang="en-US" sz="2200">
                <a:hlinkClick r:id="rId3"/>
              </a:rPr>
              <a:t>publications@lcb.state.nv.us</a:t>
            </a:r>
            <a:r>
              <a:rPr lang="en-US" sz="2200"/>
              <a:t> </a:t>
            </a:r>
            <a:endParaRPr lang="en-US" sz="2200">
              <a:cs typeface="Calibri"/>
            </a:endParaRPr>
          </a:p>
          <a:p>
            <a:pPr marL="1147445" lvl="1" indent="0">
              <a:spcBef>
                <a:spcPts val="600"/>
              </a:spcBef>
              <a:buNone/>
            </a:pPr>
            <a:r>
              <a:rPr lang="en-US"/>
              <a:t>Phone: (775) 684-6835</a:t>
            </a:r>
            <a:endParaRPr lang="en-US">
              <a:cs typeface="Calibri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7472" y="1267007"/>
            <a:ext cx="11487675" cy="59680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/>
              </a:rPr>
              <a:t>Nevada Electronic Legislative Information System (NELIS)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7472" y="3043402"/>
            <a:ext cx="11487675" cy="59680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/>
              </a:rPr>
              <a:t>Personalized Legislative Tracking (PLT)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7472" y="1845805"/>
            <a:ext cx="11285955" cy="13037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/>
              </a:rPr>
              <a:t>Information always available: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801688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/>
              </a:rPr>
              <a:t>	Bills – Reports – Bill Actions and Status</a:t>
            </a:r>
          </a:p>
        </p:txBody>
      </p:sp>
    </p:spTree>
    <p:extLst>
      <p:ext uri="{BB962C8B-B14F-4D97-AF65-F5344CB8AC3E}">
        <p14:creationId xmlns:p14="http://schemas.microsoft.com/office/powerpoint/2010/main" val="721245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24D9-4B75-7028-838E-62E0428E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Tracking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C10D-4F21-40C3-72FA-E93DFB74E9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D8C98-A77B-51EA-F4AD-283C7EA15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13" y="1347954"/>
            <a:ext cx="5634788" cy="39879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2903D44-D6F9-B8BA-6A69-EF348E1B9F88}"/>
              </a:ext>
            </a:extLst>
          </p:cNvPr>
          <p:cNvSpPr/>
          <p:nvPr/>
        </p:nvSpPr>
        <p:spPr>
          <a:xfrm>
            <a:off x="5436972" y="1333356"/>
            <a:ext cx="659027" cy="322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E41F51-A00C-9E7D-B4E5-BF626D91C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273" y="3194613"/>
            <a:ext cx="6202894" cy="2559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CBB7A-D2C7-69CD-D96E-B9DE3303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076" y="1364067"/>
            <a:ext cx="5634787" cy="12679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00ED93-F817-B270-3B56-C887A2C936FE}"/>
              </a:ext>
            </a:extLst>
          </p:cNvPr>
          <p:cNvSpPr/>
          <p:nvPr/>
        </p:nvSpPr>
        <p:spPr>
          <a:xfrm>
            <a:off x="10646186" y="1794968"/>
            <a:ext cx="1202752" cy="3535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04C476-929D-C8F0-7216-5A512EC53917}"/>
              </a:ext>
            </a:extLst>
          </p:cNvPr>
          <p:cNvSpPr/>
          <p:nvPr/>
        </p:nvSpPr>
        <p:spPr>
          <a:xfrm>
            <a:off x="11033906" y="3774470"/>
            <a:ext cx="815032" cy="3535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35C04D-49B4-EAAE-7C4D-8DD1CBA0E4BF}"/>
              </a:ext>
            </a:extLst>
          </p:cNvPr>
          <p:cNvCxnSpPr>
            <a:cxnSpLocks/>
          </p:cNvCxnSpPr>
          <p:nvPr/>
        </p:nvCxnSpPr>
        <p:spPr>
          <a:xfrm>
            <a:off x="10556111" y="1084288"/>
            <a:ext cx="616066" cy="6747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86CC2F-4027-F711-4470-979D260A4B7D}"/>
              </a:ext>
            </a:extLst>
          </p:cNvPr>
          <p:cNvSpPr txBox="1"/>
          <p:nvPr/>
        </p:nvSpPr>
        <p:spPr>
          <a:xfrm>
            <a:off x="6576509" y="481105"/>
            <a:ext cx="223182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 In/Register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E652E9-FD4F-FF92-E5E9-EEED34CDBA1E}"/>
              </a:ext>
            </a:extLst>
          </p:cNvPr>
          <p:cNvCxnSpPr>
            <a:cxnSpLocks/>
          </p:cNvCxnSpPr>
          <p:nvPr/>
        </p:nvCxnSpPr>
        <p:spPr>
          <a:xfrm flipH="1">
            <a:off x="5899748" y="851964"/>
            <a:ext cx="676761" cy="4646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8D0A5F-4E86-1D71-D04D-102EE13942E8}"/>
              </a:ext>
            </a:extLst>
          </p:cNvPr>
          <p:cNvSpPr txBox="1"/>
          <p:nvPr/>
        </p:nvSpPr>
        <p:spPr>
          <a:xfrm>
            <a:off x="9530273" y="665133"/>
            <a:ext cx="223182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Track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8F4427-F525-2138-710E-B612A6BB4CEA}"/>
              </a:ext>
            </a:extLst>
          </p:cNvPr>
          <p:cNvCxnSpPr>
            <a:cxnSpLocks/>
          </p:cNvCxnSpPr>
          <p:nvPr/>
        </p:nvCxnSpPr>
        <p:spPr>
          <a:xfrm flipV="1">
            <a:off x="9201873" y="4127994"/>
            <a:ext cx="2140066" cy="17015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5DA3E34-2540-4DD3-C389-4674DA45E7C0}"/>
              </a:ext>
            </a:extLst>
          </p:cNvPr>
          <p:cNvSpPr txBox="1"/>
          <p:nvPr/>
        </p:nvSpPr>
        <p:spPr>
          <a:xfrm>
            <a:off x="5706319" y="5689453"/>
            <a:ext cx="49398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“Tracking” to view your list of tracked bills and updates</a:t>
            </a:r>
          </a:p>
        </p:txBody>
      </p:sp>
    </p:spTree>
    <p:extLst>
      <p:ext uri="{BB962C8B-B14F-4D97-AF65-F5344CB8AC3E}">
        <p14:creationId xmlns:p14="http://schemas.microsoft.com/office/powerpoint/2010/main" val="2603650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Ways to Stay Informed and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2180" y="1248937"/>
            <a:ext cx="10670573" cy="4530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>
                <a:hlinkClick r:id="rId3"/>
              </a:rPr>
              <a:t>Sign up for Bill Tracking</a:t>
            </a:r>
            <a:endParaRPr lang="en-US" sz="2400">
              <a:cs typeface="Calibri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/>
              <a:t>Search the BDR list (limited information until introduction)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/>
              <a:t>Listen to or watch current or past hearings online</a:t>
            </a: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/>
              <a:t>Check website for updates: </a:t>
            </a:r>
            <a:r>
              <a:rPr lang="en-US" sz="2400">
                <a:hlinkClick r:id="rId4"/>
              </a:rPr>
              <a:t>www.leg.state.nv.us</a:t>
            </a:r>
            <a:r>
              <a:rPr lang="en-US" sz="2400"/>
              <a:t> </a:t>
            </a:r>
            <a:endParaRPr lang="en-US" sz="2400">
              <a:cs typeface="Calibri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/>
              <a:t>Track legislative documents using NELIS</a:t>
            </a:r>
            <a:endParaRPr lang="en-US" sz="2400">
              <a:ea typeface="Calibri"/>
              <a:cs typeface="Calibri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/>
              <a:t>Get to know legislators and legislative staff</a:t>
            </a:r>
          </a:p>
        </p:txBody>
      </p:sp>
    </p:spTree>
    <p:extLst>
      <p:ext uri="{BB962C8B-B14F-4D97-AF65-F5344CB8AC3E}">
        <p14:creationId xmlns:p14="http://schemas.microsoft.com/office/powerpoint/2010/main" val="2427635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Ways to Stay Informed and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6922" y="150224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400"/>
              <a:t>Attend hearings or floor sessions</a:t>
            </a:r>
          </a:p>
          <a:p>
            <a:pPr>
              <a:buClr>
                <a:schemeClr val="tx1"/>
              </a:buClr>
              <a:defRPr/>
            </a:pPr>
            <a:endParaRPr lang="en-US" sz="1100"/>
          </a:p>
          <a:p>
            <a:pPr>
              <a:buClr>
                <a:schemeClr val="tx1"/>
              </a:buClr>
              <a:defRPr/>
            </a:pPr>
            <a:r>
              <a:rPr lang="en-US" sz="2400"/>
              <a:t>Sign up to speak during public comment at a hearing</a:t>
            </a:r>
          </a:p>
          <a:p>
            <a:pPr>
              <a:buClr>
                <a:schemeClr val="tx1"/>
              </a:buClr>
              <a:defRPr/>
            </a:pPr>
            <a:endParaRPr lang="en-US" sz="1100"/>
          </a:p>
          <a:p>
            <a:pPr>
              <a:buClr>
                <a:schemeClr val="tx1"/>
              </a:buClr>
              <a:defRPr/>
            </a:pPr>
            <a:r>
              <a:rPr lang="en-US" sz="2400"/>
              <a:t>Submit comments to the committee in writing</a:t>
            </a:r>
          </a:p>
          <a:p>
            <a:pPr>
              <a:buClr>
                <a:schemeClr val="tx1"/>
              </a:buClr>
              <a:defRPr/>
            </a:pPr>
            <a:endParaRPr lang="en-US" sz="1100"/>
          </a:p>
          <a:p>
            <a:pPr>
              <a:buClr>
                <a:schemeClr val="tx1"/>
              </a:buClr>
              <a:defRPr/>
            </a:pPr>
            <a:r>
              <a:rPr lang="en-US" sz="2400">
                <a:cs typeface="Calibri"/>
              </a:rPr>
              <a:t>Talk to the legislators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0162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3960-DB97-D8CC-9305-547BA4869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0F0B-547F-D295-18CD-F2B86E8F0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79" y="357542"/>
            <a:ext cx="9661321" cy="3534508"/>
          </a:xfrm>
        </p:spPr>
        <p:txBody>
          <a:bodyPr>
            <a:normAutofit fontScale="90000"/>
          </a:bodyPr>
          <a:lstStyle/>
          <a:p>
            <a:br>
              <a:rPr lang="en-US" sz="6700" dirty="0"/>
            </a:br>
            <a:r>
              <a:rPr lang="en-US" sz="6700" dirty="0"/>
              <a:t>Overview/Agenda</a:t>
            </a:r>
            <a:br>
              <a:rPr lang="en-US" sz="6700" dirty="0"/>
            </a:br>
            <a:br>
              <a:rPr lang="en-US" sz="6700" dirty="0"/>
            </a:br>
            <a:br>
              <a:rPr lang="en-US" sz="6700" dirty="0"/>
            </a:br>
            <a:endParaRPr lang="en-US" sz="4400" dirty="0"/>
          </a:p>
        </p:txBody>
      </p:sp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565F98F7-7349-A40F-0FBE-8B9BB9A7F8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216B0FE-6B1B-29CF-AA3C-DCB6766EC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5778D9-E213-9EBC-B23A-B1186372FE04}"/>
              </a:ext>
            </a:extLst>
          </p:cNvPr>
          <p:cNvSpPr txBox="1"/>
          <p:nvPr/>
        </p:nvSpPr>
        <p:spPr>
          <a:xfrm>
            <a:off x="4124838" y="583507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2FF7C-81AA-5A63-46CF-649DF972DD92}"/>
              </a:ext>
            </a:extLst>
          </p:cNvPr>
          <p:cNvSpPr txBox="1"/>
          <p:nvPr/>
        </p:nvSpPr>
        <p:spPr>
          <a:xfrm>
            <a:off x="1418492" y="1729133"/>
            <a:ext cx="89740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Welcome</a:t>
            </a:r>
          </a:p>
          <a:p>
            <a:pPr algn="ctr"/>
            <a:r>
              <a:rPr lang="en-US" sz="2400" dirty="0">
                <a:latin typeface="+mj-lt"/>
              </a:rPr>
              <a:t> Pledge of Allegiance</a:t>
            </a:r>
          </a:p>
          <a:p>
            <a:pPr algn="ctr"/>
            <a:r>
              <a:rPr lang="en-US" sz="2400" dirty="0">
                <a:latin typeface="+mj-lt"/>
              </a:rPr>
              <a:t>Overview/Agenda</a:t>
            </a:r>
          </a:p>
          <a:p>
            <a:pPr algn="ctr"/>
            <a:r>
              <a:rPr lang="en-US" sz="2400" dirty="0">
                <a:latin typeface="+mj-lt"/>
              </a:rPr>
              <a:t>Introductions</a:t>
            </a:r>
          </a:p>
          <a:p>
            <a:pPr algn="ctr"/>
            <a:r>
              <a:rPr lang="en-US" sz="2400" dirty="0">
                <a:latin typeface="+mj-lt"/>
              </a:rPr>
              <a:t>2024/2025 Veterans Legislative Symposia Priorities Report</a:t>
            </a:r>
          </a:p>
          <a:p>
            <a:pPr algn="ctr"/>
            <a:r>
              <a:rPr lang="en-US" sz="2400" dirty="0">
                <a:latin typeface="+mj-lt"/>
              </a:rPr>
              <a:t>Governor Lombardo’s Priorities </a:t>
            </a:r>
          </a:p>
          <a:p>
            <a:pPr algn="ctr"/>
            <a:r>
              <a:rPr lang="en-US" sz="2400" dirty="0">
                <a:latin typeface="+mj-lt"/>
              </a:rPr>
              <a:t>Legislative Counsel Bureau Presentation</a:t>
            </a:r>
          </a:p>
          <a:p>
            <a:pPr algn="ctr"/>
            <a:r>
              <a:rPr lang="en-US" sz="2400" dirty="0">
                <a:latin typeface="+mj-lt"/>
              </a:rPr>
              <a:t>United Veterans Legislative Council Presentation</a:t>
            </a:r>
          </a:p>
          <a:p>
            <a:pPr algn="ctr"/>
            <a:r>
              <a:rPr lang="en-US" sz="2400" dirty="0">
                <a:latin typeface="+mj-lt"/>
              </a:rPr>
              <a:t>How to Get Involved/Stay Informed 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C4DE9-8051-3FFE-B63F-F591B4F5E015}"/>
              </a:ext>
            </a:extLst>
          </p:cNvPr>
          <p:cNvSpPr txBox="1"/>
          <p:nvPr/>
        </p:nvSpPr>
        <p:spPr>
          <a:xfrm>
            <a:off x="944305" y="5318895"/>
            <a:ext cx="1018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</a:rPr>
              <a:t>THANK YOU TO VVA #989 FOR TODAY’S DONATION OF DONUTS AND COFFEE!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266463-FCC1-4C0D-D99C-3E818FC0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5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AA6C-8D37-3D49-B50B-F038F87E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AAEA1-1E7B-B4EB-E80F-5747A83B7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b="1"/>
              <a:t>Research Division</a:t>
            </a:r>
            <a:endParaRPr lang="en-US">
              <a:cs typeface="Calibri"/>
            </a:endParaRPr>
          </a:p>
          <a:p>
            <a:pPr marL="0" lvl="1" indent="-231775">
              <a:buNone/>
            </a:pPr>
            <a:r>
              <a:rPr lang="en-US" sz="2000"/>
              <a:t>(775) 684-6825</a:t>
            </a:r>
          </a:p>
          <a:p>
            <a:pPr marL="0" lvl="1" indent="-231775">
              <a:buNone/>
            </a:pPr>
            <a:r>
              <a:rPr lang="en-US" sz="2000">
                <a:hlinkClick r:id="rId3"/>
              </a:rPr>
              <a:t>research@lcb.state.nv.us</a:t>
            </a:r>
            <a:endParaRPr lang="en-US" sz="2000"/>
          </a:p>
          <a:p>
            <a:pPr marL="225425" lvl="2" indent="0">
              <a:buNone/>
            </a:pPr>
            <a:r>
              <a:rPr lang="en-US" sz="2000"/>
              <a:t> </a:t>
            </a:r>
          </a:p>
          <a:p>
            <a:pPr marL="0" lvl="2" indent="0">
              <a:buNone/>
            </a:pPr>
            <a:r>
              <a:rPr lang="en-US" sz="2400" b="1"/>
              <a:t>Constituent Services Unit</a:t>
            </a:r>
            <a:endParaRPr lang="en-US" sz="2000"/>
          </a:p>
          <a:p>
            <a:pPr marL="0" lvl="2" indent="-231775">
              <a:buNone/>
            </a:pPr>
            <a:r>
              <a:rPr lang="en-US" sz="2000"/>
              <a:t>(775) 684-6740</a:t>
            </a:r>
          </a:p>
          <a:p>
            <a:pPr marL="0" lvl="2" indent="-231775">
              <a:buNone/>
            </a:pPr>
            <a:r>
              <a:rPr lang="en-US" sz="2000">
                <a:hlinkClick r:id="rId4"/>
              </a:rPr>
              <a:t>csu@lcb.state.nv.us</a:t>
            </a:r>
            <a:endParaRPr lang="en-US" sz="2000"/>
          </a:p>
          <a:p>
            <a:pPr marL="225425" lvl="3" indent="0">
              <a:buNone/>
            </a:pPr>
            <a:endParaRPr lang="en-US" sz="1800"/>
          </a:p>
          <a:p>
            <a:pPr marL="0" lvl="3" indent="0">
              <a:buNone/>
            </a:pPr>
            <a:r>
              <a:rPr lang="en-US" sz="2400" b="1"/>
              <a:t>Research Library</a:t>
            </a:r>
            <a:endParaRPr lang="en-US"/>
          </a:p>
          <a:p>
            <a:pPr marL="0" lvl="3" indent="-231775">
              <a:buNone/>
            </a:pPr>
            <a:r>
              <a:rPr lang="en-US" sz="2000"/>
              <a:t>(775) 684-6827</a:t>
            </a:r>
            <a:endParaRPr lang="en-US" sz="2000">
              <a:cs typeface="Calibri"/>
            </a:endParaRPr>
          </a:p>
          <a:p>
            <a:pPr marL="0" lvl="3" indent="-231775">
              <a:buNone/>
            </a:pPr>
            <a:r>
              <a:rPr lang="en-US" sz="2000">
                <a:hlinkClick r:id="rId5"/>
              </a:rPr>
              <a:t>library@lcb.state.nv.us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23764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D01AC-D9BF-5F00-1233-891EC48A6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6D6F9ECA-EE8E-702B-73CE-D3A50A0D29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811B4-A5E9-6393-9A9B-EE5F19D0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27" y="3566674"/>
            <a:ext cx="9144000" cy="448120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8000" dirty="0"/>
              <a:t>About 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5300" dirty="0"/>
              <a:t>United Veterans </a:t>
            </a:r>
            <a:br>
              <a:rPr lang="en-US" sz="5300" dirty="0"/>
            </a:br>
            <a:r>
              <a:rPr lang="en-US" sz="5300" dirty="0"/>
              <a:t>Legislative Council</a:t>
            </a:r>
            <a:br>
              <a:rPr lang="en-US" sz="5300" dirty="0"/>
            </a:br>
            <a:r>
              <a:rPr lang="en-US" sz="5300" dirty="0"/>
              <a:t>(UVLC)</a:t>
            </a:r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02E6526-F17F-3E9A-9E3D-330F96EBC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4CF00-4DC4-1845-0417-75B8D000B214}"/>
              </a:ext>
            </a:extLst>
          </p:cNvPr>
          <p:cNvSpPr txBox="1"/>
          <p:nvPr/>
        </p:nvSpPr>
        <p:spPr>
          <a:xfrm>
            <a:off x="4124838" y="583507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1B892-1D0D-3978-F9E6-4659C66C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9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C32A4-62CD-6BC5-B492-4D0CC881F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97E6B248-10D1-65B6-BF41-71983DBD1B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AAC74-A756-2FF2-29DB-800FA2EAE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27" y="3663974"/>
            <a:ext cx="9144000" cy="448120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8000" dirty="0"/>
              <a:t>UVLC  </a:t>
            </a:r>
            <a:r>
              <a:rPr lang="en-US" dirty="0"/>
              <a:t> </a:t>
            </a:r>
            <a:br>
              <a:rPr lang="en-US" dirty="0"/>
            </a:br>
            <a:r>
              <a:rPr lang="en-US" sz="5300" dirty="0"/>
              <a:t>How to Become a </a:t>
            </a:r>
            <a:br>
              <a:rPr lang="en-US" sz="5300" dirty="0"/>
            </a:br>
            <a:r>
              <a:rPr lang="en-US" sz="5300" dirty="0"/>
              <a:t>Citizen Lobbyist </a:t>
            </a:r>
            <a:br>
              <a:rPr lang="en-US" sz="5300" dirty="0"/>
            </a:br>
            <a:br>
              <a:rPr lang="en-US" sz="5300" dirty="0"/>
            </a:br>
            <a:r>
              <a:rPr lang="en-US" sz="5300" dirty="0"/>
              <a:t>83</a:t>
            </a:r>
            <a:r>
              <a:rPr lang="en-US" sz="5300" baseline="30000" dirty="0"/>
              <a:t>rd</a:t>
            </a:r>
            <a:r>
              <a:rPr lang="en-US" sz="5300" dirty="0"/>
              <a:t> Session of the Nevada Legislature</a:t>
            </a:r>
            <a:br>
              <a:rPr lang="en-US" sz="5300" dirty="0"/>
            </a:br>
            <a:br>
              <a:rPr lang="en-US" sz="53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503655B-0223-C4DD-E0C6-DA6CFF30B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0DBDA6-4C12-A3F8-3608-916358F7E117}"/>
              </a:ext>
            </a:extLst>
          </p:cNvPr>
          <p:cNvSpPr txBox="1"/>
          <p:nvPr/>
        </p:nvSpPr>
        <p:spPr>
          <a:xfrm>
            <a:off x="4124838" y="595699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B3340-0E9D-EF25-304E-6D6209AA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44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C9726-2D13-1520-9848-40F494B54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A1A9C51F-EABE-0459-313D-84A723F6D1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B85FE21-8A8E-80BB-7F82-F433B34D5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EDF50-13C5-013F-C7F4-B40E70CE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33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E3225A-4083-C013-C7FB-94A92C09D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07979"/>
            <a:ext cx="9144000" cy="2387600"/>
          </a:xfrm>
        </p:spPr>
        <p:txBody>
          <a:bodyPr/>
          <a:lstStyle/>
          <a:p>
            <a:r>
              <a:rPr lang="en-US" dirty="0"/>
              <a:t>Testimony Work Sheet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4CFCBA4-3132-F2D6-D452-D2137CC5B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880582"/>
              </p:ext>
            </p:extLst>
          </p:nvPr>
        </p:nvGraphicFramePr>
        <p:xfrm>
          <a:off x="3891750" y="1470072"/>
          <a:ext cx="3776870" cy="488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440" imgH="6034757" progId="Acrobat.Document.DC">
                  <p:embed/>
                </p:oleObj>
              </mc:Choice>
              <mc:Fallback>
                <p:oleObj name="Acrobat Document" r:id="rId4" imgW="4663440" imgH="6034757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4CFCBA4-3132-F2D6-D452-D2137CC5B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1750" y="1470072"/>
                        <a:ext cx="3776870" cy="4886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295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1FCC6FF2-7E2A-49AB-B7BE-936FAB0D6C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A2C2A6-F5FE-4047-967F-7F457A8E1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27" y="659359"/>
            <a:ext cx="9144000" cy="5291565"/>
          </a:xfrm>
        </p:spPr>
        <p:txBody>
          <a:bodyPr>
            <a:normAutofit/>
          </a:bodyPr>
          <a:lstStyle/>
          <a:p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66FF845-41C4-4E78-9B5C-4CAE0719B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269826-A039-40D2-B778-76C126CD8800}"/>
              </a:ext>
            </a:extLst>
          </p:cNvPr>
          <p:cNvSpPr txBox="1"/>
          <p:nvPr/>
        </p:nvSpPr>
        <p:spPr>
          <a:xfrm>
            <a:off x="4124838" y="583507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FA1B1-AC06-972E-B480-569D589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2FA42-50C3-E2EA-2866-9D91CAD34498}"/>
              </a:ext>
            </a:extLst>
          </p:cNvPr>
          <p:cNvSpPr txBox="1"/>
          <p:nvPr/>
        </p:nvSpPr>
        <p:spPr>
          <a:xfrm>
            <a:off x="2409092" y="1230923"/>
            <a:ext cx="7520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UVLC</a:t>
            </a:r>
          </a:p>
          <a:p>
            <a:pPr algn="ctr"/>
            <a:endParaRPr lang="en-US" sz="5400" dirty="0">
              <a:latin typeface="Century Gothic" panose="020B0502020202020204" pitchFamily="34" charset="0"/>
            </a:endParaRPr>
          </a:p>
          <a:p>
            <a:pPr algn="ctr"/>
            <a:r>
              <a:rPr lang="en-US" sz="5400" dirty="0">
                <a:latin typeface="Century Gothic" panose="020B0502020202020204" pitchFamily="34" charset="0"/>
              </a:rPr>
              <a:t>How to Testify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622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17729-CE82-288F-0C32-7AFD1DB92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00ADC4EC-6215-566C-D490-A3E94201B5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7293D-D8AE-B42E-7EC9-0BE527C7A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27" y="659359"/>
            <a:ext cx="9144000" cy="5291565"/>
          </a:xfrm>
        </p:spPr>
        <p:txBody>
          <a:bodyPr>
            <a:normAutofit/>
          </a:bodyPr>
          <a:lstStyle/>
          <a:p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95A518C-0102-180C-D6CB-50FAB58C8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8F8580-F215-144D-9267-D0F6B4B10368}"/>
              </a:ext>
            </a:extLst>
          </p:cNvPr>
          <p:cNvSpPr txBox="1"/>
          <p:nvPr/>
        </p:nvSpPr>
        <p:spPr>
          <a:xfrm>
            <a:off x="4124838" y="583507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A124-76B0-C80B-A243-C0538823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A10DD-565F-6F20-0C40-2F6185D83EA4}"/>
              </a:ext>
            </a:extLst>
          </p:cNvPr>
          <p:cNvSpPr txBox="1"/>
          <p:nvPr/>
        </p:nvSpPr>
        <p:spPr>
          <a:xfrm>
            <a:off x="2098432" y="486505"/>
            <a:ext cx="78310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UVLC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</a:rPr>
              <a:t>How to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434E1-D227-E405-FAC3-AE0BDD178A3B}"/>
              </a:ext>
            </a:extLst>
          </p:cNvPr>
          <p:cNvSpPr txBox="1"/>
          <p:nvPr/>
        </p:nvSpPr>
        <p:spPr>
          <a:xfrm>
            <a:off x="3809988" y="2776786"/>
            <a:ext cx="106855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entury Gothic" panose="020B0502020202020204" pitchFamily="34" charset="0"/>
              </a:rPr>
              <a:t>Track Legislation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entury Gothic" panose="020B0502020202020204" pitchFamily="34" charset="0"/>
              </a:rPr>
              <a:t>Stay Informed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entury Gothic" panose="020B0502020202020204" pitchFamily="34" charset="0"/>
              </a:rPr>
              <a:t>NELIS (Tracking System)</a:t>
            </a:r>
          </a:p>
        </p:txBody>
      </p:sp>
    </p:spTree>
    <p:extLst>
      <p:ext uri="{BB962C8B-B14F-4D97-AF65-F5344CB8AC3E}">
        <p14:creationId xmlns:p14="http://schemas.microsoft.com/office/powerpoint/2010/main" val="2567392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3C96C-C17E-6C62-B95A-13890B0D4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DBEF3BAA-9580-2E64-6DE1-18212E9427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C1A1A-C576-E36E-43F1-CDD6F78F8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27" y="1194489"/>
            <a:ext cx="9144000" cy="5291565"/>
          </a:xfrm>
        </p:spPr>
        <p:txBody>
          <a:bodyPr>
            <a:normAutofit fontScale="90000"/>
          </a:bodyPr>
          <a:lstStyle/>
          <a:p>
            <a:r>
              <a:rPr lang="en-US" dirty="0"/>
              <a:t>UVLC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sz="5300" dirty="0"/>
              <a:t>Why and How to Join</a:t>
            </a:r>
            <a:br>
              <a:rPr lang="en-US" sz="53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3600" dirty="0"/>
              <a:t>Peggy Bohn</a:t>
            </a:r>
            <a:br>
              <a:rPr lang="en-US" sz="3600" dirty="0"/>
            </a:br>
            <a:r>
              <a:rPr lang="en-US" sz="3600" dirty="0"/>
              <a:t>UVLC Secretary</a:t>
            </a:r>
            <a:br>
              <a:rPr lang="en-US" sz="3600" dirty="0"/>
            </a:br>
            <a:br>
              <a:rPr lang="en-US" sz="3600" dirty="0"/>
            </a:br>
            <a:r>
              <a:rPr lang="en-US" sz="3600" u="sng" dirty="0"/>
              <a:t>pbohn@unr.edu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371D3CE-73A1-CCAF-0571-2F69E4B90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5E42F-384C-5FFC-D8AD-BE094CEB36C6}"/>
              </a:ext>
            </a:extLst>
          </p:cNvPr>
          <p:cNvSpPr txBox="1"/>
          <p:nvPr/>
        </p:nvSpPr>
        <p:spPr>
          <a:xfrm>
            <a:off x="4124838" y="583507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67665-0AD2-EB4D-4F0E-D2F3C415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7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F56DB-412A-FB77-A9EC-6FE85A879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BA080FB8-ECA4-1BDA-7ED2-964D5B278C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55411F-6F69-F42E-431E-35B87FB15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27" y="1690991"/>
            <a:ext cx="9144000" cy="5291565"/>
          </a:xfrm>
        </p:spPr>
        <p:txBody>
          <a:bodyPr>
            <a:normAutofit fontScale="90000"/>
          </a:bodyPr>
          <a:lstStyle/>
          <a:p>
            <a:r>
              <a:rPr lang="en-US" dirty="0"/>
              <a:t>UVLC</a:t>
            </a:r>
            <a:br>
              <a:rPr lang="en-US" dirty="0"/>
            </a:br>
            <a:r>
              <a:rPr lang="en-US" sz="5400" dirty="0"/>
              <a:t>2025 </a:t>
            </a:r>
            <a:r>
              <a:rPr lang="en-US" sz="5300" dirty="0"/>
              <a:t>Leadership</a:t>
            </a:r>
            <a:br>
              <a:rPr lang="en-US" sz="53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4400" dirty="0"/>
              <a:t>Andy LePeilbet, Chair</a:t>
            </a:r>
            <a:br>
              <a:rPr lang="en-US" sz="4400" dirty="0"/>
            </a:br>
            <a:r>
              <a:rPr lang="en-US" sz="4400" dirty="0"/>
              <a:t>Bobi Oates, Vice Chair</a:t>
            </a:r>
            <a:br>
              <a:rPr lang="en-US" sz="4400" dirty="0"/>
            </a:br>
            <a:r>
              <a:rPr lang="en-US" sz="4400" dirty="0"/>
              <a:t>Peggy Bohn, Secretary</a:t>
            </a:r>
            <a:br>
              <a:rPr lang="en-US" sz="4400" dirty="0"/>
            </a:br>
            <a:r>
              <a:rPr lang="en-US" sz="4400" dirty="0"/>
              <a:t>Norman Allen, Board Member</a:t>
            </a:r>
            <a:br>
              <a:rPr lang="en-US" sz="4400" dirty="0"/>
            </a:br>
            <a:r>
              <a:rPr lang="en-US" sz="4400" dirty="0"/>
              <a:t>Jim Kelly, Board Member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AD2190D-73A9-5322-2691-1731DF6B6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F8EB2-BB91-19FE-BF85-D526F7B8FC11}"/>
              </a:ext>
            </a:extLst>
          </p:cNvPr>
          <p:cNvSpPr txBox="1"/>
          <p:nvPr/>
        </p:nvSpPr>
        <p:spPr>
          <a:xfrm>
            <a:off x="4124838" y="583507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3C8F2-80C0-8565-4194-629505EE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6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22982-1CEB-16DE-A8DF-53C225FFD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1EC929D0-5134-2BB0-CFAC-14902EFD18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D7869-41F6-9B96-2C5B-D430CE3A7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27" y="1675091"/>
            <a:ext cx="9144000" cy="5291565"/>
          </a:xfrm>
        </p:spPr>
        <p:txBody>
          <a:bodyPr>
            <a:normAutofit fontScale="90000"/>
          </a:bodyPr>
          <a:lstStyle/>
          <a:p>
            <a:r>
              <a:rPr lang="en-US" dirty="0"/>
              <a:t>UVLC</a:t>
            </a:r>
            <a:br>
              <a:rPr lang="en-US" dirty="0"/>
            </a:br>
            <a:r>
              <a:rPr lang="en-US" sz="5400" dirty="0"/>
              <a:t>CONTACT </a:t>
            </a:r>
            <a:br>
              <a:rPr lang="en-US" sz="5300" dirty="0"/>
            </a:br>
            <a:br>
              <a:rPr lang="en-US" sz="1200" dirty="0"/>
            </a:br>
            <a:br>
              <a:rPr lang="en-US" sz="4400" dirty="0"/>
            </a:br>
            <a:r>
              <a:rPr lang="en-US" sz="4400" dirty="0"/>
              <a:t>Peggy Bohn</a:t>
            </a:r>
            <a:br>
              <a:rPr lang="en-US" sz="4400" dirty="0"/>
            </a:br>
            <a:r>
              <a:rPr lang="en-US" sz="4400" dirty="0"/>
              <a:t>UVLC Secretary</a:t>
            </a:r>
            <a:br>
              <a:rPr lang="en-US" sz="4400" dirty="0"/>
            </a:br>
            <a:br>
              <a:rPr lang="en-US" sz="4400" dirty="0"/>
            </a:br>
            <a:r>
              <a:rPr lang="en-US" sz="4400" u="sng" dirty="0"/>
              <a:t>pbohn@unr.edu</a:t>
            </a:r>
            <a:br>
              <a:rPr lang="en-US" sz="4400" dirty="0"/>
            </a:b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C89468-6CC6-2B2B-AAC4-624273928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D795C5-110B-BC18-6369-E25152B92D8D}"/>
              </a:ext>
            </a:extLst>
          </p:cNvPr>
          <p:cNvSpPr txBox="1"/>
          <p:nvPr/>
        </p:nvSpPr>
        <p:spPr>
          <a:xfrm>
            <a:off x="4124838" y="583507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780E-555B-C166-AC48-1078780B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5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E2C0-705D-AB15-D6A8-12FE62CF7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B9E1E8D2-B5DA-6405-0FAB-7520A4E22B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F0EDD-1751-1161-D3E9-6643D9A07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27" y="542129"/>
            <a:ext cx="9144000" cy="5291565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EE429D8-280F-2A70-9610-F37E04AED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62BF5F-E1B3-2F19-401C-43FD7D23F404}"/>
              </a:ext>
            </a:extLst>
          </p:cNvPr>
          <p:cNvSpPr txBox="1"/>
          <p:nvPr/>
        </p:nvSpPr>
        <p:spPr>
          <a:xfrm>
            <a:off x="4124838" y="583507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3E114-05AF-F056-329C-EE089A1C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7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C2A6-F5FE-4047-967F-7F457A8E1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79" y="760508"/>
            <a:ext cx="9661321" cy="272625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6700" dirty="0"/>
              <a:t>Introduction of </a:t>
            </a:r>
            <a:br>
              <a:rPr lang="en-US" sz="6700" dirty="0"/>
            </a:br>
            <a:r>
              <a:rPr lang="en-US" sz="6700" dirty="0"/>
              <a:t>Dignitaries</a:t>
            </a:r>
          </a:p>
        </p:txBody>
      </p:sp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1FCC6FF2-7E2A-49AB-B7BE-936FAB0D6C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66FF845-41C4-4E78-9B5C-4CAE0719B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53DE6-331E-4614-B232-3AAE067A8C16}"/>
              </a:ext>
            </a:extLst>
          </p:cNvPr>
          <p:cNvSpPr txBox="1"/>
          <p:nvPr/>
        </p:nvSpPr>
        <p:spPr>
          <a:xfrm>
            <a:off x="3820035" y="5172717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43590-CD90-03DE-C6C0-1C01F9D3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73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16BA-36BC-F296-B417-563611E04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F5E961D6-CF22-05CE-0783-16FA076F51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AF4E41-6D50-0496-6296-238EE2464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27" y="2577402"/>
            <a:ext cx="9144000" cy="359611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VISIT OUR WEBSITE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sz="8000" b="1" dirty="0">
                <a:latin typeface="Century Gothic" panose="020B0502020202020204" pitchFamily="34" charset="0"/>
              </a:rPr>
              <a:t>VETERANS.NV.GOV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E399D3B-387E-0159-0C79-10E2FD157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2C2E0-9F8E-208A-571A-32420588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1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86680-81B4-BF18-219D-1EE460F6D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AEAD-2154-14FB-86EB-8D4588B58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79" y="977390"/>
            <a:ext cx="9661321" cy="272625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6700" dirty="0"/>
              <a:t>2024/2025 </a:t>
            </a:r>
            <a:br>
              <a:rPr lang="en-US" sz="6700" dirty="0"/>
            </a:br>
            <a:r>
              <a:rPr lang="en-US" sz="6700" dirty="0"/>
              <a:t>Veterans Legislative </a:t>
            </a:r>
            <a:br>
              <a:rPr lang="en-US" sz="6700" dirty="0"/>
            </a:br>
            <a:r>
              <a:rPr lang="en-US" sz="6700" dirty="0"/>
              <a:t>Symposia Priorities</a:t>
            </a:r>
          </a:p>
        </p:txBody>
      </p:sp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7F46281E-5FAF-E233-2BED-DD797354DAD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0196C32-CB6D-42A8-3F28-F266D02C7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9F1936-23B7-D0B9-5E54-072FECE6D582}"/>
              </a:ext>
            </a:extLst>
          </p:cNvPr>
          <p:cNvSpPr txBox="1"/>
          <p:nvPr/>
        </p:nvSpPr>
        <p:spPr>
          <a:xfrm>
            <a:off x="3820035" y="5172717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A0891-627B-5B51-ADFB-640E8296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0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82703-4C09-D200-18EA-50C4743B1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7725-D876-8910-6F31-7CC6E59DC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79" y="-177338"/>
            <a:ext cx="9661321" cy="2726251"/>
          </a:xfrm>
        </p:spPr>
        <p:txBody>
          <a:bodyPr>
            <a:normAutofit/>
          </a:bodyPr>
          <a:lstStyle/>
          <a:p>
            <a:r>
              <a:rPr lang="en-US" sz="6700" dirty="0"/>
              <a:t>Veterans Legislative </a:t>
            </a:r>
            <a:br>
              <a:rPr lang="en-US" sz="6700" dirty="0"/>
            </a:br>
            <a:r>
              <a:rPr lang="en-US" sz="6700" dirty="0"/>
              <a:t>Symposia </a:t>
            </a:r>
          </a:p>
        </p:txBody>
      </p:sp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384182AF-6E18-0D8F-AB4C-2D513D0DC2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319F605-106B-DA77-A606-242256FB9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32C8CF-A3FC-14BE-B006-C3451925BF8A}"/>
              </a:ext>
            </a:extLst>
          </p:cNvPr>
          <p:cNvSpPr txBox="1"/>
          <p:nvPr/>
        </p:nvSpPr>
        <p:spPr>
          <a:xfrm>
            <a:off x="3644185" y="589369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D0E6C-22DA-43F3-48D1-A1E66C9A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909DB-E0CB-6842-60FF-93719423B0E4}"/>
              </a:ext>
            </a:extLst>
          </p:cNvPr>
          <p:cNvSpPr txBox="1"/>
          <p:nvPr/>
        </p:nvSpPr>
        <p:spPr>
          <a:xfrm>
            <a:off x="1858108" y="2373919"/>
            <a:ext cx="811822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69 State Issues Identified </a:t>
            </a:r>
          </a:p>
          <a:p>
            <a:pPr algn="ctr"/>
            <a:r>
              <a:rPr lang="en-US" sz="3200" dirty="0"/>
              <a:t>8 Statewide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VA Rural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Education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Veteran Hiring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Pension Eligibility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Veteran Recognitions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Road Access to Northern Nevada Veterans Memorial Cemetery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2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5A756-564F-BF41-9876-1B3104EA6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A7B0-4237-00D6-17C1-6DA030CD3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79" y="-77684"/>
            <a:ext cx="9661321" cy="2726251"/>
          </a:xfrm>
        </p:spPr>
        <p:txBody>
          <a:bodyPr>
            <a:normAutofit/>
          </a:bodyPr>
          <a:lstStyle/>
          <a:p>
            <a:r>
              <a:rPr lang="en-US" sz="6700" dirty="0"/>
              <a:t>Veterans Legislative </a:t>
            </a:r>
            <a:br>
              <a:rPr lang="en-US" sz="6700" dirty="0"/>
            </a:br>
            <a:r>
              <a:rPr lang="en-US" sz="6700" dirty="0"/>
              <a:t>Priorities  </a:t>
            </a:r>
          </a:p>
        </p:txBody>
      </p:sp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5205A2CD-FD00-1E91-93BC-ED1F23EBA04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F5B66C7-AFF6-25D1-15FF-B655245ED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347D6-F52C-451A-7AF0-A3FB260CA1F3}"/>
              </a:ext>
            </a:extLst>
          </p:cNvPr>
          <p:cNvSpPr txBox="1"/>
          <p:nvPr/>
        </p:nvSpPr>
        <p:spPr>
          <a:xfrm>
            <a:off x="3644185" y="589369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0C5E8-0884-4385-A756-6DB9CC5C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87F98-A56E-2611-E9F4-43292D4BE768}"/>
              </a:ext>
            </a:extLst>
          </p:cNvPr>
          <p:cNvSpPr txBox="1"/>
          <p:nvPr/>
        </p:nvSpPr>
        <p:spPr>
          <a:xfrm>
            <a:off x="1858108" y="3200407"/>
            <a:ext cx="8118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Proposed Legislation</a:t>
            </a:r>
          </a:p>
          <a:p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26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F09C9-A926-E200-85A8-FD60B2B58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2657-02F0-15E7-EE59-F6E0A140A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79" y="-77684"/>
            <a:ext cx="9661321" cy="2726251"/>
          </a:xfrm>
        </p:spPr>
        <p:txBody>
          <a:bodyPr>
            <a:normAutofit/>
          </a:bodyPr>
          <a:lstStyle/>
          <a:p>
            <a:r>
              <a:rPr lang="en-US" sz="6700" dirty="0"/>
              <a:t>Veterans Legislative </a:t>
            </a:r>
            <a:br>
              <a:rPr lang="en-US" sz="6700" dirty="0"/>
            </a:br>
            <a:r>
              <a:rPr lang="en-US" sz="6700" dirty="0"/>
              <a:t>Summit  </a:t>
            </a:r>
          </a:p>
        </p:txBody>
      </p:sp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0124FC68-8491-DAF2-1D88-226A3B995B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8C19423-E398-CFBF-E6E5-3223E7587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EE11A-55E6-FB8B-3CA7-EF4071971687}"/>
              </a:ext>
            </a:extLst>
          </p:cNvPr>
          <p:cNvSpPr txBox="1"/>
          <p:nvPr/>
        </p:nvSpPr>
        <p:spPr>
          <a:xfrm>
            <a:off x="3644185" y="589369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1BF33-469E-467D-59D9-85E819DC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D1744-C38B-BC01-EA19-8F75AF9BD617}"/>
              </a:ext>
            </a:extLst>
          </p:cNvPr>
          <p:cNvSpPr txBox="1"/>
          <p:nvPr/>
        </p:nvSpPr>
        <p:spPr>
          <a:xfrm>
            <a:off x="1858108" y="2904193"/>
            <a:ext cx="8118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  State Assemblyman PK O’Neill  </a:t>
            </a:r>
          </a:p>
          <a:p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934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ED47C-EDC1-CF67-038B-A0620D4B2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FFE9-A95D-545E-69FE-5B0AB6870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79" y="-177338"/>
            <a:ext cx="9661321" cy="2726251"/>
          </a:xfrm>
        </p:spPr>
        <p:txBody>
          <a:bodyPr>
            <a:normAutofit/>
          </a:bodyPr>
          <a:lstStyle/>
          <a:p>
            <a:r>
              <a:rPr lang="en-US" sz="6700" dirty="0"/>
              <a:t>Governor Lombardo’s Initiatives  </a:t>
            </a:r>
          </a:p>
        </p:txBody>
      </p:sp>
      <p:pic>
        <p:nvPicPr>
          <p:cNvPr id="4" name="Picture 3" descr="NDVS Logo.jpg">
            <a:extLst>
              <a:ext uri="{FF2B5EF4-FFF2-40B4-BE49-F238E27FC236}">
                <a16:creationId xmlns:a16="http://schemas.microsoft.com/office/drawing/2014/main" id="{50696963-0CB4-2EDE-EA78-C4B97538A8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31" y="147733"/>
            <a:ext cx="1737050" cy="15906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EC88F7B-5796-4678-C773-F356C062C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94" y="147733"/>
            <a:ext cx="1590675" cy="159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1647D-2D0D-D038-D13E-19688BE74006}"/>
              </a:ext>
            </a:extLst>
          </p:cNvPr>
          <p:cNvSpPr txBox="1"/>
          <p:nvPr/>
        </p:nvSpPr>
        <p:spPr>
          <a:xfrm>
            <a:off x="3644185" y="5893695"/>
            <a:ext cx="3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www.veterans.nv.gov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DAC1C-3C7E-B2AE-C09F-FF3AAF4E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B27B-0516-4CBB-ACF9-E6A8424FAD7C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D3ABF-B10D-0EFA-AD45-EA70A9041460}"/>
              </a:ext>
            </a:extLst>
          </p:cNvPr>
          <p:cNvSpPr txBox="1"/>
          <p:nvPr/>
        </p:nvSpPr>
        <p:spPr>
          <a:xfrm>
            <a:off x="1858108" y="2584953"/>
            <a:ext cx="8118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4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 &amp; Wellness Focus 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 Primary Care/Public Health Services Access 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 Veteran Access to Appropriate Services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Coordinate State of Nevada Veterans Services 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4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 Government Support Services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Outstanding Customer Service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4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5820</TotalTime>
  <Words>2262</Words>
  <Application>Microsoft Office PowerPoint</Application>
  <PresentationFormat>Widescreen</PresentationFormat>
  <Paragraphs>369</Paragraphs>
  <Slides>40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Aptos</vt:lpstr>
      <vt:lpstr>Arial</vt:lpstr>
      <vt:lpstr>Calibri</vt:lpstr>
      <vt:lpstr>Calibri Light</vt:lpstr>
      <vt:lpstr>Century Gothic</vt:lpstr>
      <vt:lpstr>Segoe UI</vt:lpstr>
      <vt:lpstr>Verdana</vt:lpstr>
      <vt:lpstr>Wingdings</vt:lpstr>
      <vt:lpstr>Office Theme</vt:lpstr>
      <vt:lpstr>1_Office Theme</vt:lpstr>
      <vt:lpstr>Acrobat Document</vt:lpstr>
      <vt:lpstr>     2025 Nevada Veterans Legislative Summit  Reno, NV  January 18, 2025</vt:lpstr>
      <vt:lpstr>     2025 Nevada Veterans Legislative Summit  Col. Mary Devine NDVS Director  </vt:lpstr>
      <vt:lpstr> Overview/Agenda   </vt:lpstr>
      <vt:lpstr>  Introduction of  Dignitaries</vt:lpstr>
      <vt:lpstr>  2024/2025  Veterans Legislative  Symposia Priorities</vt:lpstr>
      <vt:lpstr>Veterans Legislative  Symposia </vt:lpstr>
      <vt:lpstr>Veterans Legislative  Priorities  </vt:lpstr>
      <vt:lpstr>Veterans Legislative  Summit  </vt:lpstr>
      <vt:lpstr>Governor Lombardo’s Initiatives  </vt:lpstr>
      <vt:lpstr>Introduction to the Legislative Process</vt:lpstr>
      <vt:lpstr>Overview</vt:lpstr>
      <vt:lpstr>Legislative structure</vt:lpstr>
      <vt:lpstr>Legislative process</vt:lpstr>
      <vt:lpstr>Legislative Process</vt:lpstr>
      <vt:lpstr>Testifying in Committee</vt:lpstr>
      <vt:lpstr>Legislative Process</vt:lpstr>
      <vt:lpstr>Legislative process</vt:lpstr>
      <vt:lpstr>Legislative process</vt:lpstr>
      <vt:lpstr>Reading a Bill</vt:lpstr>
      <vt:lpstr>Bill components</vt:lpstr>
      <vt:lpstr>Reading a bill</vt:lpstr>
      <vt:lpstr>Effective dates</vt:lpstr>
      <vt:lpstr>Advocating Your Issues</vt:lpstr>
      <vt:lpstr>Advocating Your Issues</vt:lpstr>
      <vt:lpstr>Advocating Your Issues</vt:lpstr>
      <vt:lpstr>Bill tracking </vt:lpstr>
      <vt:lpstr>Bill Tracking</vt:lpstr>
      <vt:lpstr>Ways to Stay Informed and Involved</vt:lpstr>
      <vt:lpstr>Ways to Stay Informed and Involved</vt:lpstr>
      <vt:lpstr>contact</vt:lpstr>
      <vt:lpstr> About     United Veterans  Legislative Council (UVLC)       </vt:lpstr>
      <vt:lpstr> UVLC    How to Become a  Citizen Lobbyist   83rd Session of the Nevada Legislature      </vt:lpstr>
      <vt:lpstr>Testimony Work Sheet</vt:lpstr>
      <vt:lpstr>  </vt:lpstr>
      <vt:lpstr>  </vt:lpstr>
      <vt:lpstr>UVLC   Why and How to Join    Peggy Bohn UVLC Secretary  pbohn@unr.edu  </vt:lpstr>
      <vt:lpstr>UVLC 2025 Leadership    Andy LePeilbet, Chair Bobi Oates, Vice Chair Peggy Bohn, Secretary Norman Allen, Board Member Jim Kelly, Board Member  </vt:lpstr>
      <vt:lpstr>UVLC CONTACT    Peggy Bohn UVLC Secretary  pbohn@unr.edu   </vt:lpstr>
      <vt:lpstr>THANK YOU   </vt:lpstr>
      <vt:lpstr>VISIT OUR WEBSITE    VETERANS.NV.GOV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Nevada Veterans Legislative Symposium  Las Vegas, NV  March 19, 2022</dc:title>
  <dc:creator>Fred Wagar</dc:creator>
  <cp:lastModifiedBy>Fanny Rizo</cp:lastModifiedBy>
  <cp:revision>14</cp:revision>
  <cp:lastPrinted>2025-01-07T20:19:11Z</cp:lastPrinted>
  <dcterms:created xsi:type="dcterms:W3CDTF">2022-03-15T17:34:08Z</dcterms:created>
  <dcterms:modified xsi:type="dcterms:W3CDTF">2025-01-22T19:42:02Z</dcterms:modified>
</cp:coreProperties>
</file>