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6" r:id="rId2"/>
    <p:sldId id="302" r:id="rId3"/>
    <p:sldId id="334" r:id="rId4"/>
    <p:sldId id="335" r:id="rId5"/>
    <p:sldId id="318" r:id="rId6"/>
    <p:sldId id="329" r:id="rId7"/>
    <p:sldId id="320" r:id="rId8"/>
    <p:sldId id="323" r:id="rId9"/>
    <p:sldId id="324" r:id="rId10"/>
    <p:sldId id="337" r:id="rId11"/>
    <p:sldId id="268" r:id="rId12"/>
    <p:sldId id="269" r:id="rId13"/>
    <p:sldId id="270" r:id="rId14"/>
    <p:sldId id="326" r:id="rId15"/>
    <p:sldId id="327" r:id="rId16"/>
    <p:sldId id="328" r:id="rId17"/>
    <p:sldId id="291" r:id="rId18"/>
    <p:sldId id="338" r:id="rId19"/>
    <p:sldId id="331" r:id="rId20"/>
    <p:sldId id="332" r:id="rId21"/>
    <p:sldId id="339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854434-7613-5B51-7A1D-7792466B0697}" name="Melgarejo, Cesar" initials="MC" userId="S::Cesar.Melgarejo@lcb.state.nv.us::b7b12f20-3986-493b-98bc-1f4cbef8a3bd" providerId="AD"/>
  <p188:author id="{F37E53B9-A37B-427F-D848-BBB4E7C5E5B7}" name="Cooper, Destini" initials="CD" userId="S::Destini.Cooper@lcb.state.nv.us::50807bc7-3fa1-4e71-9129-d0aa2a346198" providerId="AD"/>
  <p188:author id="{FC4808BD-AE34-3F89-71D3-1B7C4F033DDF}" name="Torres, Jose" initials="TJ" userId="S::jose.torres@lcb.state.nv.us::9361e6f2-1575-4df5-98e2-7880340e8d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E46415-D9F9-4679-B8B6-D4EE211BBD55}" v="2" dt="2025-01-08T18:47:49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659" autoAdjust="0"/>
  </p:normalViewPr>
  <p:slideViewPr>
    <p:cSldViewPr snapToGrid="0">
      <p:cViewPr varScale="1">
        <p:scale>
          <a:sx n="111" d="100"/>
          <a:sy n="111" d="100"/>
        </p:scale>
        <p:origin x="21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496A0B-026C-4C78-86FD-22F9CC0792B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B16BE5-5384-44B8-81C3-0B6043E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3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 baseline="0" dirty="0"/>
              <a:t>Introductions / who we are</a:t>
            </a:r>
          </a:p>
          <a:p>
            <a:endParaRPr lang="en-US" baseline="0" dirty="0"/>
          </a:p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 baseline="0" dirty="0"/>
              <a:t>The RD is one of five divisions that comprise the Legislative Counsel Bureau, the nonpartisan staff agency that serves Nevada state legislators. </a:t>
            </a:r>
          </a:p>
          <a:p>
            <a:endParaRPr lang="en-US" baseline="0" dirty="0"/>
          </a:p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 b="1" baseline="0" dirty="0"/>
              <a:t>Our mission </a:t>
            </a:r>
            <a:r>
              <a:rPr lang="en-US" baseline="0" dirty="0"/>
              <a:t>is to </a:t>
            </a:r>
            <a:r>
              <a:rPr lang="en-US" dirty="0"/>
              <a:t>provide nonpartisan and high-quality policy analysis, research,</a:t>
            </a:r>
            <a:br>
              <a:rPr lang="en-US" dirty="0"/>
            </a:br>
            <a:r>
              <a:rPr lang="en-US" dirty="0"/>
              <a:t>and assistance to the Nevada Legislature—its members, committees, </a:t>
            </a:r>
            <a:r>
              <a:rPr lang="en-US" dirty="0">
                <a:solidFill>
                  <a:srgbClr val="FF0000"/>
                </a:solidFill>
              </a:rPr>
              <a:t>and constituents.</a:t>
            </a:r>
          </a:p>
          <a:p>
            <a:endParaRPr lang="en-US" dirty="0"/>
          </a:p>
          <a:p>
            <a:pPr marL="176664" indent="-17666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8662-3344-49C7-B739-D428754C89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49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16BE5-5384-44B8-81C3-0B6043E408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31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Quick overview – </a:t>
            </a:r>
          </a:p>
          <a:p>
            <a:r>
              <a:rPr lang="en-US"/>
              <a:t>Heading:</a:t>
            </a:r>
          </a:p>
          <a:p>
            <a:pPr>
              <a:lnSpc>
                <a:spcPts val="3092"/>
              </a:lnSpc>
              <a:spcBef>
                <a:spcPts val="619"/>
              </a:spcBef>
              <a:spcAft>
                <a:spcPts val="619"/>
              </a:spcAft>
              <a:tabLst>
                <a:tab pos="471105" algn="l"/>
              </a:tabLst>
            </a:pPr>
            <a:r>
              <a:rPr lang="en-US"/>
              <a:t>Contains information on who requested the bill, which committee the bill was referred, a summary and BDR number, Fiscal Note status, and certain other information as needed.</a:t>
            </a:r>
          </a:p>
          <a:p>
            <a:pPr>
              <a:lnSpc>
                <a:spcPts val="3092"/>
              </a:lnSpc>
              <a:spcBef>
                <a:spcPts val="619"/>
              </a:spcBef>
              <a:spcAft>
                <a:spcPts val="619"/>
              </a:spcAft>
              <a:tabLst>
                <a:tab pos="471105" algn="l"/>
              </a:tabLst>
            </a:pPr>
            <a:endParaRPr lang="en-US"/>
          </a:p>
          <a:p>
            <a:r>
              <a:rPr lang="en-US"/>
              <a:t>Legislative Counsel’s Digest:</a:t>
            </a:r>
          </a:p>
          <a:p>
            <a:pPr>
              <a:lnSpc>
                <a:spcPts val="3092"/>
              </a:lnSpc>
              <a:spcBef>
                <a:spcPts val="619"/>
              </a:spcBef>
              <a:spcAft>
                <a:spcPts val="619"/>
              </a:spcAft>
              <a:tabLst>
                <a:tab pos="477648" algn="l"/>
              </a:tabLst>
            </a:pPr>
            <a:r>
              <a:rPr lang="en-US"/>
              <a:t>Summarizes how the bill changes current law (very helpful), but note that the Digest is </a:t>
            </a:r>
            <a:r>
              <a:rPr lang="en-US" u="sng"/>
              <a:t>not</a:t>
            </a:r>
            <a:r>
              <a:rPr lang="en-US"/>
              <a:t> part of the bill and does </a:t>
            </a:r>
            <a:r>
              <a:rPr lang="en-US" u="sng"/>
              <a:t>not</a:t>
            </a:r>
            <a:r>
              <a:rPr lang="en-US"/>
              <a:t> become part of the law.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8662-3344-49C7-B739-D428754C89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86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Once</a:t>
            </a:r>
            <a:r>
              <a:rPr lang="en-US" baseline="0"/>
              <a:t> a bill starts to get amended, different colors get added.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8662-3344-49C7-B739-D428754C89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18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Various effective dates. Important to consider when developing</a:t>
            </a:r>
            <a:r>
              <a:rPr lang="en-US" baseline="0"/>
              <a:t> bill ideas, but even more important for implementation.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8662-3344-49C7-B739-D428754C89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32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21272-475C-4D5A-AE7F-AA3FECD5141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Prepare the legislator: Not always aware of the background information, don’t assume they know the issue, give them as much concise information as possible</a:t>
            </a:r>
          </a:p>
        </p:txBody>
      </p:sp>
    </p:spTree>
    <p:extLst>
      <p:ext uri="{BB962C8B-B14F-4D97-AF65-F5344CB8AC3E}">
        <p14:creationId xmlns:p14="http://schemas.microsoft.com/office/powerpoint/2010/main" val="206446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F0F79-B3AF-4A94-A836-47FF56FEDBF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EC9B883-5D39-6AA2-FC63-3C019842B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42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99B84-DE12-4391-9666-7F4294CFB57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428723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Helpful online resources to track BDRs,</a:t>
            </a:r>
            <a:r>
              <a:rPr lang="en-US" baseline="0"/>
              <a:t> bills, budgets during session. Can also be notified of changes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8662-3344-49C7-B739-D428754C89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49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Far Left: Nelis Website, in the top right corner there is a button that says “Sign in/Register” </a:t>
            </a:r>
          </a:p>
          <a:p>
            <a:endParaRPr lang="en-US"/>
          </a:p>
          <a:p>
            <a:r>
              <a:rPr lang="en-US"/>
              <a:t>Once you are signed in </a:t>
            </a:r>
          </a:p>
          <a:p>
            <a:r>
              <a:rPr lang="en-US"/>
              <a:t>Top Right, search the bill of choice and click the button with the bookmark that says “ click to track”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16BE5-5384-44B8-81C3-0B6043E408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77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8662-3344-49C7-B739-D428754C89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76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/>
              <a:t>This morning we are going to provide an overview of the Legislature, legislative structure, and process;</a:t>
            </a:r>
          </a:p>
          <a:p>
            <a:endParaRPr lang="en-US"/>
          </a:p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/>
              <a:t>Discuss part-time Legislature, Biennial Legislature;</a:t>
            </a:r>
          </a:p>
          <a:p>
            <a:pPr marL="176664" indent="-176664">
              <a:buFont typeface="Arial" panose="020B0604020202020204" pitchFamily="34" charset="0"/>
              <a:buChar char="•"/>
            </a:pPr>
            <a:endParaRPr lang="en-US"/>
          </a:p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/>
              <a:t>83</a:t>
            </a:r>
            <a:r>
              <a:rPr lang="en-US" baseline="30000"/>
              <a:t>nd</a:t>
            </a:r>
            <a:r>
              <a:rPr lang="en-US"/>
              <a:t> Legislature begins on February 3, 2025 (first Monday of February, running 120 days); and</a:t>
            </a:r>
          </a:p>
          <a:p>
            <a:endParaRPr lang="en-US"/>
          </a:p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/>
              <a:t>Discuss opportunities and tips for working with both interim committees/their Chairs, and individual legislators. </a:t>
            </a:r>
          </a:p>
          <a:p>
            <a:pPr marL="176664" indent="-176664">
              <a:buFont typeface="Arial" panose="020B0604020202020204" pitchFamily="34" charset="0"/>
              <a:buChar char="•"/>
            </a:pPr>
            <a:endParaRPr lang="en-US"/>
          </a:p>
          <a:p>
            <a:pPr defTabSz="942209">
              <a:defRPr/>
            </a:pPr>
            <a:r>
              <a:rPr lang="en-US"/>
              <a:t>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8662-3344-49C7-B739-D428754C89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67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8662-3344-49C7-B739-D428754C89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90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/>
              <a:t>Provide our contact information. No wrong door. Feel free to contact us. </a:t>
            </a:r>
          </a:p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/>
              <a:t>Reiterate that we work all interim and have CSU</a:t>
            </a:r>
          </a:p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/>
              <a:t>Thank you for all you do, and allowing</a:t>
            </a:r>
            <a:r>
              <a:rPr lang="en-US" baseline="0"/>
              <a:t> me to be here today.</a:t>
            </a:r>
          </a:p>
          <a:p>
            <a:pPr marL="176664" indent="-176664">
              <a:buFont typeface="Arial" panose="020B0604020202020204" pitchFamily="34" charset="0"/>
              <a:buChar char="•"/>
            </a:pPr>
            <a:r>
              <a:rPr lang="en-US" baseline="0"/>
              <a:t>I’ll be happy to answer any questions you may have.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16BE5-5384-44B8-81C3-0B6043E408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16BE5-5384-44B8-81C3-0B6043E408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Initial Steps – The Veterans Legislative Symposium is a perfect example of where BDR ideas are generated. </a:t>
            </a:r>
          </a:p>
          <a:p>
            <a:pPr marL="228600" indent="-228600">
              <a:buAutoNum type="arabicPeriod"/>
            </a:pPr>
            <a:endParaRPr lang="en-US"/>
          </a:p>
          <a:p>
            <a:pPr marL="228600" indent="-228600">
              <a:buAutoNum type="arabicPeriod"/>
            </a:pPr>
            <a:r>
              <a:rPr lang="en-US"/>
              <a:t>House of origin – in the Senate, bills are referred to committees according to the Standing Rules of the Senate. In the Assembly, bills are referred by topic.</a:t>
            </a:r>
          </a:p>
          <a:p>
            <a:pPr marL="228600" indent="-228600">
              <a:buAutoNum type="arabicPeriod"/>
            </a:pPr>
            <a:endParaRPr lang="en-US"/>
          </a:p>
          <a:p>
            <a:pPr marL="685800" lvl="1" indent="-228600">
              <a:buFont typeface="+mj-lt"/>
              <a:buAutoNum type="alphaLcParenR"/>
            </a:pPr>
            <a:r>
              <a:rPr lang="en-US"/>
              <a:t>Read 3 times = Introduction; read a second time after committee takes action, read third time when house takes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16BE5-5384-44B8-81C3-0B6043E408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63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Chair instructs staff as to what bills will be scheduled and when.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8662-3344-49C7-B739-D428754C89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2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8069C-87C7-413E-AC9D-7F618E15405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09788" y="720725"/>
            <a:ext cx="3282950" cy="1847850"/>
          </a:xfrm>
          <a:ln/>
        </p:spPr>
      </p:sp>
      <p:sp>
        <p:nvSpPr>
          <p:cNvPr id="69635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Formal process:</a:t>
            </a:r>
          </a:p>
          <a:p>
            <a:pPr eaLnBrk="1" hangingPunct="1"/>
            <a:endParaRPr lang="en-US"/>
          </a:p>
          <a:p>
            <a:pPr lvl="1" eaLnBrk="1" hangingPunct="1">
              <a:buFontTx/>
              <a:buChar char="•"/>
              <a:defRPr/>
            </a:pPr>
            <a:r>
              <a:rPr lang="en-US"/>
              <a:t>Address the Chair (“Mr.” or “Madam” Chair) and members of the committee (TO YOU AND THROUGH)</a:t>
            </a:r>
          </a:p>
          <a:p>
            <a:pPr lvl="1" eaLnBrk="1" hangingPunct="1">
              <a:buFontTx/>
              <a:buNone/>
              <a:defRPr/>
            </a:pPr>
            <a:endParaRPr lang="en-US" sz="800"/>
          </a:p>
          <a:p>
            <a:pPr lvl="1" eaLnBrk="1" hangingPunct="1">
              <a:buFontTx/>
              <a:buChar char="•"/>
              <a:defRPr/>
            </a:pPr>
            <a:r>
              <a:rPr lang="en-US"/>
              <a:t>Be brief and specific</a:t>
            </a:r>
          </a:p>
          <a:p>
            <a:pPr lvl="1" eaLnBrk="1" hangingPunct="1">
              <a:buFontTx/>
              <a:buNone/>
              <a:defRPr/>
            </a:pPr>
            <a:endParaRPr lang="en-US"/>
          </a:p>
          <a:p>
            <a:pPr marL="465887" lvl="1" defTabSz="931774">
              <a:buFontTx/>
              <a:buChar char="•"/>
              <a:defRPr/>
            </a:pPr>
            <a:r>
              <a:rPr lang="en-US"/>
              <a:t>Consider providing a written copy of your testimony for the record (electronic preferred)</a:t>
            </a:r>
          </a:p>
          <a:p>
            <a:pPr marL="465887" lvl="1" defTabSz="931774">
              <a:defRPr/>
            </a:pPr>
            <a:endParaRPr lang="en-US"/>
          </a:p>
          <a:p>
            <a:pPr marL="465887" lvl="1" defTabSz="931774">
              <a:defRPr/>
            </a:pPr>
            <a:r>
              <a:rPr lang="en-US" sz="1800">
                <a:latin typeface="Segoe UI" panose="020B0502040204020203" pitchFamily="34" charset="0"/>
              </a:rPr>
              <a:t>https://www.leg.state.nv.us/Division/Research/Documents/Testifying-Before-Legislative-Committee.pdf    </a:t>
            </a:r>
            <a:endParaRPr lang="en-US" sz="1800">
              <a:latin typeface="Calibri" panose="020F0502020204030204" pitchFamily="34" charset="0"/>
            </a:endParaRPr>
          </a:p>
          <a:p>
            <a:pPr marL="465887" lvl="1" defTabSz="931774">
              <a:defRPr/>
            </a:pPr>
            <a:endParaRPr lang="en-US"/>
          </a:p>
          <a:p>
            <a:pPr marL="465887" lvl="1" defTabSz="931774">
              <a:defRPr/>
            </a:pPr>
            <a:endParaRPr lang="en-US"/>
          </a:p>
          <a:p>
            <a:pPr lvl="1" eaLnBrk="1" hangingPunct="1">
              <a:buFontTx/>
              <a:buChar char="•"/>
              <a:defRPr/>
            </a:pPr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49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Committees make several types of recommendations on legislative measures that come before them for consideration.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8662-3344-49C7-B739-D428754C89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23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is a process for working out differences</a:t>
            </a:r>
            <a:r>
              <a:rPr lang="en-US" baseline="0"/>
              <a:t> between the houses. Find a compromise on a bill.</a:t>
            </a:r>
          </a:p>
          <a:p>
            <a:endParaRPr lang="en-US" baseline="0"/>
          </a:p>
          <a:p>
            <a:r>
              <a:rPr lang="en-US" baseline="0"/>
              <a:t>Conference committees include a 3 members from each house-2 of whom voted in favor of the bill. They can work out differences in a number of ways. If the bill is amended by the committee, it must be approved by each house.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8662-3344-49C7-B739-D428754C89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6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</a:t>
            </a:r>
            <a:r>
              <a:rPr lang="en-US" baseline="0"/>
              <a:t> are a few options when a bill reaches the Governor’s desk.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8662-3344-49C7-B739-D428754C89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9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893C6-55A7-40D7-BD57-19F0D2567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1A1A2-E90F-4DA5-9265-2DAEBB08B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8B1CC-E9C8-4130-A2E0-B5AE51FE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5DC-1AA1-47DB-BE1C-BA2EDCF60FE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8A5EE-AEE8-40B8-984B-034A5C86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74995-4981-47A5-9097-9535C0DD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375-44EA-4C5B-98EE-7894BB9E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8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0D28-DC93-488A-B623-1A30E83B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89C84-157B-4818-B3BD-EADCE0D6B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BDE92-7291-46EA-B9A8-AE121711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5DC-1AA1-47DB-BE1C-BA2EDCF60FE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8B187-A926-4DE4-9506-5E225C07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1C2B4-3920-4F12-B5D8-61455010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375-44EA-4C5B-98EE-7894BB9E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1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EE2B7D-EF0D-4E4E-81EA-8856A77C8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D726B-F618-4DE0-9999-CD20F7259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E8DE2-12F6-4EB1-B417-7AA2BAD3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5DC-1AA1-47DB-BE1C-BA2EDCF60FE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24624-6CD3-4B09-9247-6D21ACBD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5F2CB-7FA7-4CE9-95C4-34D6CFEF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375-44EA-4C5B-98EE-7894BB9E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8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A032-B8A0-4434-8D38-6743B506031C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5651-ED52-41BF-A958-9A2C9AACFA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42" y="2099421"/>
            <a:ext cx="5199116" cy="2199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784956"/>
            <a:ext cx="10515601" cy="617227"/>
          </a:xfrm>
        </p:spPr>
        <p:txBody>
          <a:bodyPr anchor="t" anchorCtr="0">
            <a:normAutofit/>
          </a:bodyPr>
          <a:lstStyle>
            <a:lvl1pPr algn="ctr">
              <a:defRPr sz="36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8198" y="5708946"/>
            <a:ext cx="10515601" cy="691857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4154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6884" y="160087"/>
            <a:ext cx="11495676" cy="787400"/>
          </a:xfrm>
        </p:spPr>
        <p:txBody>
          <a:bodyPr>
            <a:normAutofit/>
          </a:bodyPr>
          <a:lstStyle>
            <a:lvl1pPr>
              <a:defRPr sz="28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4833" y="1347954"/>
            <a:ext cx="11285955" cy="44031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855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Object Only, Side-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7;p19"/>
          <p:cNvSpPr/>
          <p:nvPr userDrawn="1"/>
        </p:nvSpPr>
        <p:spPr>
          <a:xfrm>
            <a:off x="336884" y="1058777"/>
            <a:ext cx="3501300" cy="87213"/>
          </a:xfrm>
          <a:prstGeom prst="rect">
            <a:avLst/>
          </a:prstGeom>
          <a:solidFill>
            <a:srgbClr val="FBD2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336884" y="184151"/>
            <a:ext cx="7435516" cy="787400"/>
          </a:xfrm>
        </p:spPr>
        <p:txBody>
          <a:bodyPr>
            <a:normAutofit/>
          </a:bodyPr>
          <a:lstStyle>
            <a:lvl1pPr>
              <a:defRPr sz="28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36550" y="1371600"/>
            <a:ext cx="7435850" cy="519747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281358" y="231922"/>
            <a:ext cx="3690064" cy="691857"/>
          </a:xfrm>
        </p:spPr>
        <p:txBody>
          <a:bodyPr>
            <a:noAutofit/>
          </a:bodyPr>
          <a:lstStyle>
            <a:lvl1pPr marL="0" indent="0" algn="l">
              <a:buNone/>
              <a:defRPr sz="22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281988" y="1371600"/>
            <a:ext cx="3689350" cy="483711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228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36884" y="160087"/>
            <a:ext cx="11495676" cy="787400"/>
          </a:xfrm>
        </p:spPr>
        <p:txBody>
          <a:bodyPr>
            <a:normAutofit/>
          </a:bodyPr>
          <a:lstStyle>
            <a:lvl1pPr>
              <a:defRPr sz="28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44885" y="1251284"/>
            <a:ext cx="11487675" cy="596802"/>
          </a:xfrm>
        </p:spPr>
        <p:txBody>
          <a:bodyPr>
            <a:noAutofit/>
          </a:bodyPr>
          <a:lstStyle>
            <a:lvl1pPr marL="0" indent="0" algn="l">
              <a:buNone/>
              <a:defRPr sz="22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6550" y="1973263"/>
            <a:ext cx="11496675" cy="37655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867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E6E9-D045-430D-83BE-C903F2CF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6904A-4DD5-481B-A617-DAEC18CE0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8CD04-F3EE-47F0-BF90-7376D5B0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5DC-1AA1-47DB-BE1C-BA2EDCF60FE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15E06-F988-4A0F-9DD1-F254BC16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E907D-F436-4EA5-8006-8B5576408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375-44EA-4C5B-98EE-7894BB9E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6454-F4BF-4403-9A1A-DBA5AF3B8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3E4AC-5B57-4398-BE5F-FF321CE03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D8682-13B6-4775-8950-52452B67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5DC-1AA1-47DB-BE1C-BA2EDCF60FE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0691A-4967-494E-8B3D-41E51086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3BD51-895C-480F-B16B-D6A17C84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375-44EA-4C5B-98EE-7894BB9E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2ADE-5D11-4FE5-AC14-B38FD1E19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73DA-583D-480B-A60A-54EB12F38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6C829-BF58-4D00-88A1-F9B84CBB7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D6BAA-D028-4F7F-801C-3EB9E0C1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5DC-1AA1-47DB-BE1C-BA2EDCF60FE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21018-F731-436B-9A2F-35D8408C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CCD1-38CB-4D98-B01F-0F17AD33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375-44EA-4C5B-98EE-7894BB9E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6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E037-1497-4EDC-8C71-EFF90EF4C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20AA3-3447-4403-829C-1B5773AB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A5021-50FB-4851-A147-D5EF2215F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F296C-03EF-4AED-BCC1-F49A44B05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ECFC58-F2D6-47C8-B670-B3BFF5099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7698A-A113-4765-BBD5-A7836705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5DC-1AA1-47DB-BE1C-BA2EDCF60FE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EEB57-F0E9-4B10-8AC2-CB2103C85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4E8755-5806-4DB6-A070-E1E2A788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375-44EA-4C5B-98EE-7894BB9E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7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3DA5-1764-4FCE-8A58-9BE0D170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EF31F-D6AF-42FE-B8F1-84259F45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5DC-1AA1-47DB-BE1C-BA2EDCF60FE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FB097-ED86-43A9-BBD7-CE075969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26C44-3ED6-4803-A365-F7F70ACC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375-44EA-4C5B-98EE-7894BB9E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6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9798A-AB9E-4491-B4AB-E5294BBA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5DC-1AA1-47DB-BE1C-BA2EDCF60FE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C4ABF-2D37-4496-9C28-350B4D7C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FD8D2-0B02-4F3F-90B3-C93C1CA1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375-44EA-4C5B-98EE-7894BB9E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8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98D12-4488-4387-8EB3-B687AA96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47281-014E-4131-A585-EC20D9652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C099-4164-4378-B9B2-68ED10D7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337B0-23F2-443D-9026-0B4C377D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5DC-1AA1-47DB-BE1C-BA2EDCF60FE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1D055-D917-45D6-8E88-6658E55E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0E3DB-1702-4605-8D4F-AD4E1AF0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375-44EA-4C5B-98EE-7894BB9E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4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8342-610B-44A5-ABAE-1B145F85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AA090-799E-4BCF-8C74-0990C62A1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CDCFC-1994-47AD-B2C5-FE62A33ED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B4808-A74F-45B6-9F2A-0F5D1DA92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5DC-1AA1-47DB-BE1C-BA2EDCF60FE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A8807-9BE6-4B71-8C7B-CFDF209B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BB471-4EFB-48B4-AA9E-A79EB5DD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375-44EA-4C5B-98EE-7894BB9E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C388F-1E64-4E4C-9567-C6DC996E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19B7B-5DC9-4B4B-A4AA-C26E07AAD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7AFCF-386A-4633-B715-F56F04734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915DC-1AA1-47DB-BE1C-BA2EDCF60FE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6D68E-8EAF-4DB6-9322-ABB558D5C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A3EFC-5CA4-4DE3-9C9C-66C8A3D6A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EC375-44EA-4C5B-98EE-7894BB9E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8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ublications@lcb.state.nv.u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.state.nv.us/App/NELIS/REL/82nd2023/Pl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leg.state.nv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@lcb.state.nv.u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library@lcb.state.nv.us" TargetMode="External"/><Relationship Id="rId4" Type="http://schemas.openxmlformats.org/officeDocument/2006/relationships/hyperlink" Target="mailto:csu@lcb.state.nv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793" y="4661806"/>
            <a:ext cx="10515601" cy="859726"/>
          </a:xfrm>
        </p:spPr>
        <p:txBody>
          <a:bodyPr>
            <a:noAutofit/>
          </a:bodyPr>
          <a:lstStyle/>
          <a:p>
            <a:r>
              <a:rPr lang="en-US">
                <a:cs typeface="Calibri Light"/>
              </a:rPr>
              <a:t>Introduction to the Legislative Process</a:t>
            </a:r>
            <a:endParaRPr lang="en-US"/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463755" y="5521532"/>
            <a:ext cx="11487675" cy="596802"/>
          </a:xfrm>
        </p:spPr>
        <p:txBody>
          <a:bodyPr>
            <a:normAutofit/>
          </a:bodyPr>
          <a:lstStyle/>
          <a:p>
            <a:r>
              <a:rPr lang="en-US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59020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8F9F-275A-4F61-8327-7EFB5C4C3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Reading a Bill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29ACD-53D3-4927-9E57-6A3A4B0459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289" y="1347954"/>
            <a:ext cx="6261518" cy="20933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cap="all">
                <a:ea typeface="+mn-lt"/>
                <a:cs typeface="+mn-lt"/>
              </a:rPr>
              <a:t>HEADING</a:t>
            </a:r>
            <a:r>
              <a:rPr lang="en-US" cap="all">
                <a:ea typeface="+mn-lt"/>
                <a:cs typeface="+mn-lt"/>
              </a:rPr>
              <a:t>:</a:t>
            </a:r>
            <a:endParaRPr lang="en-US" b="1">
              <a:ea typeface="+mn-lt"/>
              <a:cs typeface="+mn-lt"/>
            </a:endParaRPr>
          </a:p>
          <a:p>
            <a:pPr marL="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ea typeface="+mn-lt"/>
                <a:cs typeface="+mn-lt"/>
              </a:rPr>
              <a:t>Contains information on who requested the bill, to which committee the bill was referred, a summary and BDR number, Fiscal Note status, and certain other information as needed</a:t>
            </a:r>
            <a:endParaRPr lang="en-US" sz="2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8786D-F5CF-474B-8EF2-28B15FFEA1E9}"/>
              </a:ext>
            </a:extLst>
          </p:cNvPr>
          <p:cNvSpPr txBox="1"/>
          <p:nvPr/>
        </p:nvSpPr>
        <p:spPr>
          <a:xfrm>
            <a:off x="357371" y="3676650"/>
            <a:ext cx="6255541" cy="2018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cap="all"/>
              <a:t>LEGISLATIVE</a:t>
            </a:r>
            <a:r>
              <a:rPr lang="en-US" sz="2400" b="1" cap="all">
                <a:ea typeface="+mn-lt"/>
                <a:cs typeface="+mn-lt"/>
              </a:rPr>
              <a:t> Counsel’s DIGEST</a:t>
            </a:r>
            <a:r>
              <a:rPr lang="en-US" sz="2400" cap="all">
                <a:ea typeface="+mn-lt"/>
                <a:cs typeface="+mn-lt"/>
              </a:rPr>
              <a:t>:</a:t>
            </a:r>
            <a:endParaRPr lang="en-US" sz="2400" b="1">
              <a:ea typeface="+mn-lt"/>
              <a:cs typeface="+mn-lt"/>
            </a:endParaRPr>
          </a:p>
          <a:p>
            <a:pPr marL="457200" indent="-2286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/>
              <a:t>Summarizes how the bill changes current </a:t>
            </a:r>
            <a:br>
              <a:rPr lang="en-US" sz="2200"/>
            </a:br>
            <a:r>
              <a:rPr lang="en-US" sz="2200"/>
              <a:t>law (very helpful), but note the Digest </a:t>
            </a:r>
            <a:br>
              <a:rPr lang="en-US" sz="2200"/>
            </a:br>
            <a:r>
              <a:rPr lang="en-US" sz="2200"/>
              <a:t>is </a:t>
            </a:r>
            <a:r>
              <a:rPr lang="en-US" sz="2200" u="sng"/>
              <a:t>not</a:t>
            </a:r>
            <a:r>
              <a:rPr lang="en-US" sz="2200"/>
              <a:t> part of the bill and does </a:t>
            </a:r>
            <a:r>
              <a:rPr lang="en-US" sz="2200" u="sng"/>
              <a:t>not</a:t>
            </a:r>
            <a:r>
              <a:rPr lang="en-US" sz="2200"/>
              <a:t> become part of the law</a:t>
            </a:r>
            <a:endParaRPr lang="en-US" sz="220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FF3DE5-FF15-4062-B040-F3994F537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88" y="1382252"/>
            <a:ext cx="3102833" cy="427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1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 components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8400">
            <a:off x="3389704" y="577660"/>
            <a:ext cx="5128100" cy="5300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978">
            <a:off x="7099103" y="2215083"/>
            <a:ext cx="4705454" cy="872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571" y="2171543"/>
            <a:ext cx="279329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/>
              <a:t>Bill No. and Sponsor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570" y="3156005"/>
            <a:ext cx="279329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/>
              <a:t>Introduction Date</a:t>
            </a:r>
            <a:endParaRPr lang="en-US" sz="2200"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7200" y="1516365"/>
            <a:ext cx="2271737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200"/>
              <a:t>Enacting Clause</a:t>
            </a:r>
            <a:endParaRPr lang="en-US" sz="2200"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45168" y="4529393"/>
            <a:ext cx="2055129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200"/>
              <a:t>Sections</a:t>
            </a:r>
            <a:endParaRPr lang="en-US" sz="2200">
              <a:cs typeface="Calibri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56356" y="1701031"/>
            <a:ext cx="2201333" cy="4705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311118" y="2371598"/>
            <a:ext cx="957054" cy="8510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676444" y="1701031"/>
            <a:ext cx="1775387" cy="2352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552269" y="2744252"/>
            <a:ext cx="2641598" cy="19067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179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bill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833" y="1347954"/>
            <a:ext cx="11285955" cy="4364224"/>
          </a:xfrm>
        </p:spPr>
        <p:txBody>
          <a:bodyPr/>
          <a:lstStyle/>
          <a:p>
            <a:pPr marL="344488" indent="-344488"/>
            <a:r>
              <a:rPr lang="en-US" b="1"/>
              <a:t>Section headings (black)</a:t>
            </a:r>
          </a:p>
          <a:p>
            <a:pPr marL="690563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/>
              <a:t>Identify new </a:t>
            </a:r>
            <a:r>
              <a:rPr lang="en-US" sz="2200" i="1"/>
              <a:t>Nevada Revised Statutes </a:t>
            </a:r>
            <a:r>
              <a:rPr lang="en-US" sz="2200"/>
              <a:t>(NRS) provision being </a:t>
            </a:r>
            <a:br>
              <a:rPr lang="en-US" sz="2200"/>
            </a:br>
            <a:r>
              <a:rPr lang="en-US" sz="2200"/>
              <a:t>added or existing NRS provision being amended</a:t>
            </a:r>
          </a:p>
          <a:p>
            <a:pPr marL="457200" lvl="1" indent="0">
              <a:buNone/>
            </a:pPr>
            <a:endParaRPr lang="en-US"/>
          </a:p>
          <a:p>
            <a:pPr marL="342900" lvl="1" indent="-342900"/>
            <a:r>
              <a:rPr lang="en-US" sz="2400" b="1" i="1">
                <a:solidFill>
                  <a:srgbClr val="0070C0"/>
                </a:solidFill>
              </a:rPr>
              <a:t>Italicized and bolded language (blue)</a:t>
            </a:r>
          </a:p>
          <a:p>
            <a:pPr marL="690563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/>
              <a:t>New wording to be added to NRS</a:t>
            </a:r>
          </a:p>
          <a:p>
            <a:pPr marL="457200" lvl="2" indent="0">
              <a:buNone/>
            </a:pPr>
            <a:endParaRPr lang="en-US"/>
          </a:p>
          <a:p>
            <a:pPr marL="285750" lvl="2" indent="-285750"/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400" b="1" strike="sngStrike">
                <a:solidFill>
                  <a:srgbClr val="FF0000"/>
                </a:solidFill>
              </a:rPr>
              <a:t>Bracketed and crossed out language </a:t>
            </a:r>
            <a:r>
              <a:rPr lang="en-US" sz="2400" b="1">
                <a:solidFill>
                  <a:srgbClr val="FF0000"/>
                </a:solidFill>
              </a:rPr>
              <a:t> (red)</a:t>
            </a:r>
          </a:p>
          <a:p>
            <a:pPr marL="690563" lvl="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/>
              <a:t>Proposed for deletion from NRS</a:t>
            </a:r>
          </a:p>
          <a:p>
            <a:pPr marL="690563" lvl="3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200"/>
          </a:p>
          <a:p>
            <a:pPr marL="690563" lvl="3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200"/>
          </a:p>
          <a:p>
            <a:pPr marL="690563" lvl="3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A13C4-5512-6BE8-9308-8B092AD12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26" y="1347954"/>
            <a:ext cx="3660833" cy="43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63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 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4488" indent="-344488">
              <a:lnSpc>
                <a:spcPts val="3000"/>
              </a:lnSpc>
              <a:spcBef>
                <a:spcPts val="700"/>
              </a:spcBef>
              <a:spcAft>
                <a:spcPts val="2400"/>
              </a:spcAft>
            </a:pPr>
            <a:r>
              <a:rPr lang="en-US"/>
              <a:t>Bills without a specific effective date become </a:t>
            </a:r>
            <a:br>
              <a:rPr lang="en-US"/>
            </a:br>
            <a:r>
              <a:rPr lang="en-US"/>
              <a:t>law on October 1 after the session</a:t>
            </a:r>
          </a:p>
          <a:p>
            <a:pPr marL="344488" indent="-344488">
              <a:lnSpc>
                <a:spcPts val="3000"/>
              </a:lnSpc>
              <a:spcBef>
                <a:spcPts val="700"/>
              </a:spcBef>
              <a:spcAft>
                <a:spcPts val="2400"/>
              </a:spcAft>
            </a:pPr>
            <a:r>
              <a:rPr lang="en-US"/>
              <a:t>Bills effective on “passage and approval” </a:t>
            </a:r>
            <a:br>
              <a:rPr lang="en-US"/>
            </a:br>
            <a:r>
              <a:rPr lang="en-US"/>
              <a:t>become law when signed or allowed to become law by the Governor</a:t>
            </a:r>
          </a:p>
          <a:p>
            <a:pPr marL="344488" indent="-344488">
              <a:lnSpc>
                <a:spcPts val="3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/>
              <a:t>Bills may be made effective on July 1 of a certain year</a:t>
            </a:r>
            <a:br>
              <a:rPr lang="en-US"/>
            </a:br>
            <a:r>
              <a:rPr lang="en-US"/>
              <a:t>(to coincide with the start of a fiscal year) or </a:t>
            </a:r>
            <a:br>
              <a:rPr lang="en-US"/>
            </a:br>
            <a:r>
              <a:rPr lang="en-US"/>
              <a:t>January 1—or any other date on the bill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654" y="3885881"/>
            <a:ext cx="1691950" cy="16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Advocating Your Issues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45581" y="1334148"/>
            <a:ext cx="8690657" cy="4876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Do: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/>
          </a:p>
          <a:p>
            <a:pPr lvl="1">
              <a:spcBef>
                <a:spcPts val="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/>
              <a:t>Choose a legislator(s) who you think will support your position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lvl="1">
              <a:spcBef>
                <a:spcPts val="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>
                <a:cs typeface="Calibri"/>
              </a:rPr>
              <a:t>Get to know your legislator</a:t>
            </a:r>
            <a:endParaRPr lang="en-US">
              <a:ea typeface="Calibri" panose="020F0502020204030204"/>
              <a:cs typeface="Calibri"/>
            </a:endParaRPr>
          </a:p>
          <a:p>
            <a:pPr lvl="1" algn="just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/>
            </a:pPr>
            <a:endParaRPr lang="en-US" sz="900">
              <a:ea typeface="Calibri" panose="020F0502020204030204"/>
              <a:cs typeface="Calibri" panose="020F0502020204030204"/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/>
              <a:t>Explain the positive aspects and benefits of your suggested legislation</a:t>
            </a:r>
            <a:endParaRPr lang="en-US">
              <a:ea typeface="Calibri" panose="020F0502020204030204"/>
              <a:cs typeface="Calibri"/>
            </a:endParaRPr>
          </a:p>
          <a:p>
            <a:pPr lvl="1" algn="just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/>
            </a:pPr>
            <a:endParaRPr lang="en-US" sz="900">
              <a:ea typeface="Calibri" panose="020F0502020204030204"/>
              <a:cs typeface="Calibri" panose="020F0502020204030204"/>
            </a:endParaRPr>
          </a:p>
          <a:p>
            <a:pPr lvl="1" algn="just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/>
              <a:t>Explain what the opposition might be</a:t>
            </a:r>
            <a:endParaRPr lang="en-US">
              <a:ea typeface="Calibri" panose="020F0502020204030204"/>
              <a:cs typeface="Calibri"/>
            </a:endParaRPr>
          </a:p>
          <a:p>
            <a:pPr lvl="1" algn="just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/>
            </a:pPr>
            <a:endParaRPr lang="en-US" sz="900">
              <a:ea typeface="Calibri" panose="020F0502020204030204"/>
              <a:cs typeface="Calibri" panose="020F0502020204030204"/>
            </a:endParaRPr>
          </a:p>
          <a:p>
            <a:pPr lvl="1" algn="just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Char char="•"/>
              <a:defRPr/>
            </a:pPr>
            <a:r>
              <a:rPr lang="en-US"/>
              <a:t>Prepare the legislator</a:t>
            </a:r>
            <a:endParaRPr lang="en-US">
              <a:ea typeface="Calibri" panose="020F0502020204030204"/>
              <a:cs typeface="Calibri"/>
            </a:endParaRPr>
          </a:p>
          <a:p>
            <a:pPr lvl="1" algn="just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/>
            </a:pPr>
            <a:endParaRPr lang="en-US" sz="9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7991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Advocating Your Issues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8244" y="1321419"/>
            <a:ext cx="8581364" cy="4876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Do: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/>
          </a:p>
          <a:p>
            <a:pPr lvl="1" algn="just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/>
              <a:t>Be calm, controlled, and prepared</a:t>
            </a:r>
            <a:endParaRPr lang="en-US">
              <a:cs typeface="Calibri"/>
            </a:endParaRPr>
          </a:p>
          <a:p>
            <a:pPr lvl="1" algn="just" eaLnBrk="1" hangingPunct="1">
              <a:lnSpc>
                <a:spcPct val="90000"/>
              </a:lnSpc>
              <a:buFontTx/>
              <a:buNone/>
              <a:defRPr/>
            </a:pPr>
            <a:endParaRPr lang="en-US" sz="90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/>
              <a:t>Think your position through and weigh all sides of the issue</a:t>
            </a:r>
            <a:endParaRPr lang="en-US">
              <a:cs typeface="Calibri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90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/>
              <a:t>Know what you want to accomplish and how to accomplish it</a:t>
            </a:r>
            <a:endParaRPr lang="en-US">
              <a:cs typeface="Calibri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900"/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/>
              <a:t>Present your position in a non-threatening and professional manner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17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Advocating Your Issues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126273" y="149108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/>
              <a:t>Do Not</a:t>
            </a:r>
            <a:r>
              <a:rPr lang="en-US"/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900"/>
          </a:p>
          <a:p>
            <a:pPr lvl="1" eaLnBrk="1" hangingPunct="1">
              <a:buFontTx/>
              <a:buChar char="•"/>
              <a:defRPr/>
            </a:pPr>
            <a:r>
              <a:rPr lang="en-US"/>
              <a:t>Make demands or threaten legislators</a:t>
            </a:r>
            <a:endParaRPr lang="en-US">
              <a:cs typeface="Calibri"/>
            </a:endParaRPr>
          </a:p>
          <a:p>
            <a:pPr lvl="1" eaLnBrk="1" hangingPunct="1">
              <a:buFontTx/>
              <a:buChar char="•"/>
              <a:defRPr/>
            </a:pPr>
            <a:endParaRPr lang="en-US" sz="900"/>
          </a:p>
          <a:p>
            <a:pPr lvl="1">
              <a:buFontTx/>
              <a:buChar char="•"/>
              <a:defRPr/>
            </a:pPr>
            <a:r>
              <a:rPr lang="en-US"/>
              <a:t>Disrupt the meeting</a:t>
            </a:r>
            <a:endParaRPr lang="en-US">
              <a:cs typeface="Calibri"/>
            </a:endParaRPr>
          </a:p>
          <a:p>
            <a:pPr lvl="1" eaLnBrk="1" hangingPunct="1">
              <a:buFontTx/>
              <a:buNone/>
              <a:defRPr/>
            </a:pPr>
            <a:endParaRPr lang="en-US" sz="900"/>
          </a:p>
          <a:p>
            <a:pPr lvl="1" eaLnBrk="1" hangingPunct="1">
              <a:buFontTx/>
              <a:buChar char="•"/>
              <a:defRPr/>
            </a:pPr>
            <a:r>
              <a:rPr lang="en-US"/>
              <a:t>Use civil disobedience</a:t>
            </a:r>
            <a:endParaRPr lang="en-US">
              <a:cs typeface="Calibri"/>
            </a:endParaRPr>
          </a:p>
          <a:p>
            <a:pPr lvl="1" eaLnBrk="1" hangingPunct="1">
              <a:buFontTx/>
              <a:buNone/>
              <a:defRPr/>
            </a:pPr>
            <a:endParaRPr lang="en-US" sz="900"/>
          </a:p>
          <a:p>
            <a:pPr lvl="1">
              <a:buFontTx/>
              <a:buChar char="•"/>
              <a:defRPr/>
            </a:pPr>
            <a:r>
              <a:rPr lang="en-US"/>
              <a:t>Lecture or talk down to legislators</a:t>
            </a:r>
            <a:endParaRPr lang="en-US">
              <a:cs typeface="Calibri"/>
            </a:endParaRPr>
          </a:p>
          <a:p>
            <a:pPr lvl="1" eaLnBrk="1" hangingPunct="1">
              <a:buFontTx/>
              <a:buNone/>
              <a:defRPr/>
            </a:pPr>
            <a:endParaRPr lang="en-US" sz="900"/>
          </a:p>
          <a:p>
            <a:pPr lvl="1" eaLnBrk="1" hangingPunct="1">
              <a:buFontTx/>
              <a:buChar char="•"/>
              <a:defRPr/>
            </a:pPr>
            <a:r>
              <a:rPr lang="en-US"/>
              <a:t>Be disrespectful toward members of the public or staff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43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 tracking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6884" y="3728398"/>
            <a:ext cx="11285955" cy="28030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01370" lvl="1" indent="-344170">
              <a:lnSpc>
                <a:spcPct val="100000"/>
              </a:lnSpc>
              <a:spcBef>
                <a:spcPts val="600"/>
              </a:spcBef>
            </a:pPr>
            <a:r>
              <a:rPr lang="en-US" sz="2400"/>
              <a:t>Subscription to BDRs, Bills, and Budgets (Up to 10 bills for free)</a:t>
            </a:r>
            <a:endParaRPr lang="en-US" sz="2400">
              <a:cs typeface="Calibri"/>
            </a:endParaRPr>
          </a:p>
          <a:p>
            <a:pPr marL="801370" lvl="1" indent="-344170">
              <a:lnSpc>
                <a:spcPct val="100000"/>
              </a:lnSpc>
              <a:spcBef>
                <a:spcPts val="600"/>
              </a:spcBef>
            </a:pPr>
            <a:r>
              <a:rPr lang="en-US" sz="2400"/>
              <a:t>Notifications of Hearings and Status (</a:t>
            </a:r>
            <a:r>
              <a:rPr lang="en-US" sz="2400" i="1"/>
              <a:t>not a free option</a:t>
            </a:r>
            <a:r>
              <a:rPr lang="en-US" sz="2400"/>
              <a:t>)</a:t>
            </a:r>
            <a:endParaRPr lang="en-US" sz="2400">
              <a:cs typeface="Calibri"/>
            </a:endParaRPr>
          </a:p>
          <a:p>
            <a:pPr marL="801370" lvl="1" indent="-344170">
              <a:lnSpc>
                <a:spcPct val="100000"/>
              </a:lnSpc>
              <a:spcBef>
                <a:spcPts val="600"/>
              </a:spcBef>
            </a:pPr>
            <a:r>
              <a:rPr lang="en-US" sz="2400"/>
              <a:t>Various Subscription Levels</a:t>
            </a:r>
            <a:endParaRPr lang="en-US" sz="2400">
              <a:cs typeface="Calibri"/>
            </a:endParaRPr>
          </a:p>
          <a:p>
            <a:pPr marL="1147445" lvl="1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/>
              <a:t>Email: </a:t>
            </a:r>
            <a:r>
              <a:rPr lang="en-US" sz="2200">
                <a:hlinkClick r:id="rId3"/>
              </a:rPr>
              <a:t>publications@lcb.state.nv.us</a:t>
            </a:r>
            <a:r>
              <a:rPr lang="en-US" sz="2200"/>
              <a:t> </a:t>
            </a:r>
            <a:endParaRPr lang="en-US" sz="2200">
              <a:cs typeface="Calibri"/>
            </a:endParaRPr>
          </a:p>
          <a:p>
            <a:pPr marL="1147445" lvl="1" indent="0">
              <a:spcBef>
                <a:spcPts val="600"/>
              </a:spcBef>
              <a:buNone/>
            </a:pPr>
            <a:r>
              <a:rPr lang="en-US"/>
              <a:t>Phone: (775) 684-6835</a:t>
            </a:r>
            <a:endParaRPr lang="en-US">
              <a:cs typeface="Calibri"/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7472" y="1267007"/>
            <a:ext cx="11487675" cy="59680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>
                <a:latin typeface="Calibri"/>
                <a:ea typeface="Verdana"/>
              </a:rPr>
              <a:t>Nevada Electronic Legislative Information System (NELIS)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7472" y="3043402"/>
            <a:ext cx="11487675" cy="59680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>
                <a:latin typeface="Calibri"/>
                <a:ea typeface="Verdana"/>
              </a:rPr>
              <a:t>Personalized Legislative Tracking (PLT)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47472" y="1845805"/>
            <a:ext cx="11285955" cy="13037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400">
                <a:latin typeface="Calibri"/>
                <a:ea typeface="Verdana"/>
              </a:rPr>
              <a:t>Information always available:</a:t>
            </a:r>
          </a:p>
          <a:p>
            <a:pPr marL="457200" lvl="1" inden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801688" algn="l"/>
              </a:tabLst>
            </a:pPr>
            <a:r>
              <a:rPr lang="en-US" sz="2200">
                <a:latin typeface="Calibri"/>
                <a:ea typeface="Verdana"/>
              </a:rPr>
              <a:t>	Bills – Reports – Bill Actions and Status</a:t>
            </a:r>
          </a:p>
        </p:txBody>
      </p:sp>
    </p:spTree>
    <p:extLst>
      <p:ext uri="{BB962C8B-B14F-4D97-AF65-F5344CB8AC3E}">
        <p14:creationId xmlns:p14="http://schemas.microsoft.com/office/powerpoint/2010/main" val="1422670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24D9-4B75-7028-838E-62E0428E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 Tracking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2C10D-4F21-40C3-72FA-E93DFB74E9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D8C98-A77B-51EA-F4AD-283C7EA15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13" y="1347954"/>
            <a:ext cx="5634788" cy="39879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2903D44-D6F9-B8BA-6A69-EF348E1B9F88}"/>
              </a:ext>
            </a:extLst>
          </p:cNvPr>
          <p:cNvSpPr/>
          <p:nvPr/>
        </p:nvSpPr>
        <p:spPr>
          <a:xfrm>
            <a:off x="5436972" y="1333356"/>
            <a:ext cx="659027" cy="3224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E41F51-A00C-9E7D-B4E5-BF626D91C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273" y="3194613"/>
            <a:ext cx="6202894" cy="25593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DCBB7A-D2C7-69CD-D96E-B9DE33032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076" y="1364067"/>
            <a:ext cx="5634787" cy="126791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800ED93-F817-B270-3B56-C887A2C936FE}"/>
              </a:ext>
            </a:extLst>
          </p:cNvPr>
          <p:cNvSpPr/>
          <p:nvPr/>
        </p:nvSpPr>
        <p:spPr>
          <a:xfrm>
            <a:off x="10646186" y="1794968"/>
            <a:ext cx="1202752" cy="3535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04C476-929D-C8F0-7216-5A512EC53917}"/>
              </a:ext>
            </a:extLst>
          </p:cNvPr>
          <p:cNvSpPr/>
          <p:nvPr/>
        </p:nvSpPr>
        <p:spPr>
          <a:xfrm>
            <a:off x="11033906" y="3774470"/>
            <a:ext cx="815032" cy="3535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35C04D-49B4-EAAE-7C4D-8DD1CBA0E4BF}"/>
              </a:ext>
            </a:extLst>
          </p:cNvPr>
          <p:cNvCxnSpPr>
            <a:cxnSpLocks/>
          </p:cNvCxnSpPr>
          <p:nvPr/>
        </p:nvCxnSpPr>
        <p:spPr>
          <a:xfrm>
            <a:off x="10556111" y="1084288"/>
            <a:ext cx="616066" cy="6747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86CC2F-4027-F711-4470-979D260A4B7D}"/>
              </a:ext>
            </a:extLst>
          </p:cNvPr>
          <p:cNvSpPr txBox="1"/>
          <p:nvPr/>
        </p:nvSpPr>
        <p:spPr>
          <a:xfrm>
            <a:off x="6576509" y="481105"/>
            <a:ext cx="223182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/>
              <a:t>Sign In/Register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E652E9-FD4F-FF92-E5E9-EEED34CDBA1E}"/>
              </a:ext>
            </a:extLst>
          </p:cNvPr>
          <p:cNvCxnSpPr>
            <a:cxnSpLocks/>
          </p:cNvCxnSpPr>
          <p:nvPr/>
        </p:nvCxnSpPr>
        <p:spPr>
          <a:xfrm flipH="1">
            <a:off x="5899748" y="851964"/>
            <a:ext cx="676761" cy="4646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8D0A5F-4E86-1D71-D04D-102EE13942E8}"/>
              </a:ext>
            </a:extLst>
          </p:cNvPr>
          <p:cNvSpPr txBox="1"/>
          <p:nvPr/>
        </p:nvSpPr>
        <p:spPr>
          <a:xfrm>
            <a:off x="9530273" y="665133"/>
            <a:ext cx="223182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/>
              <a:t>Click to Track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8F4427-F525-2138-710E-B612A6BB4CEA}"/>
              </a:ext>
            </a:extLst>
          </p:cNvPr>
          <p:cNvCxnSpPr>
            <a:cxnSpLocks/>
          </p:cNvCxnSpPr>
          <p:nvPr/>
        </p:nvCxnSpPr>
        <p:spPr>
          <a:xfrm flipV="1">
            <a:off x="9201873" y="4127994"/>
            <a:ext cx="2140066" cy="17015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5DA3E34-2540-4DD3-C389-4674DA45E7C0}"/>
              </a:ext>
            </a:extLst>
          </p:cNvPr>
          <p:cNvSpPr txBox="1"/>
          <p:nvPr/>
        </p:nvSpPr>
        <p:spPr>
          <a:xfrm>
            <a:off x="5706319" y="5689453"/>
            <a:ext cx="49398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/>
              <a:t>Click “Tracking” to view your list of tracked bills and updates</a:t>
            </a:r>
          </a:p>
        </p:txBody>
      </p:sp>
    </p:spTree>
    <p:extLst>
      <p:ext uri="{BB962C8B-B14F-4D97-AF65-F5344CB8AC3E}">
        <p14:creationId xmlns:p14="http://schemas.microsoft.com/office/powerpoint/2010/main" val="3168861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Ways to Stay Informed and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2180" y="1248937"/>
            <a:ext cx="10670573" cy="4530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400">
                <a:hlinkClick r:id="rId3"/>
              </a:rPr>
              <a:t>Sign up for Bill Tracking</a:t>
            </a:r>
            <a:endParaRPr lang="en-US" sz="2400">
              <a:cs typeface="Calibri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400"/>
              <a:t>Search the BDR list (limited information until introduction)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400"/>
              <a:t>Listen to or watch current or past hearings online</a:t>
            </a:r>
          </a:p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400"/>
              <a:t>Check website for updates: </a:t>
            </a:r>
            <a:r>
              <a:rPr lang="en-US" sz="2400">
                <a:hlinkClick r:id="rId4"/>
              </a:rPr>
              <a:t>www.leg.state.nv.us</a:t>
            </a:r>
            <a:r>
              <a:rPr lang="en-US" sz="2400"/>
              <a:t> </a:t>
            </a:r>
            <a:endParaRPr lang="en-US" sz="2400">
              <a:cs typeface="Calibri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400"/>
              <a:t>Track legislative documents using NELIS</a:t>
            </a:r>
            <a:endParaRPr lang="en-US" sz="2400">
              <a:ea typeface="Calibri"/>
              <a:cs typeface="Calibri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sz="2400"/>
              <a:t>Get to know legislators and legislative staff</a:t>
            </a:r>
          </a:p>
        </p:txBody>
      </p:sp>
    </p:spTree>
    <p:extLst>
      <p:ext uri="{BB962C8B-B14F-4D97-AF65-F5344CB8AC3E}">
        <p14:creationId xmlns:p14="http://schemas.microsoft.com/office/powerpoint/2010/main" val="413560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0847" y="2315673"/>
            <a:ext cx="3892174" cy="2521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/>
              </a:rPr>
              <a:t> Legislative Structure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/>
              </a:rPr>
              <a:t> The Legislative Process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/>
              </a:rPr>
              <a:t> Reading a Bill 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1C67F-1815-4AD5-93CA-9614EF9E82AD}"/>
              </a:ext>
            </a:extLst>
          </p:cNvPr>
          <p:cNvSpPr txBox="1"/>
          <p:nvPr/>
        </p:nvSpPr>
        <p:spPr>
          <a:xfrm>
            <a:off x="5250060" y="2315673"/>
            <a:ext cx="65825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cs typeface="Arial"/>
              </a:rPr>
              <a:t>Tips for Advocating Your Issues​</a:t>
            </a:r>
          </a:p>
          <a:p>
            <a:r>
              <a:rPr lang="en-US" sz="2400">
                <a:cs typeface="Arial"/>
              </a:rPr>
              <a:t>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cs typeface="Arial"/>
              </a:rPr>
              <a:t>Tips for Testifying Before Legislative Committees​</a:t>
            </a:r>
          </a:p>
          <a:p>
            <a:r>
              <a:rPr lang="en-US" sz="2400">
                <a:cs typeface="Arial"/>
              </a:rPr>
              <a:t>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cs typeface="Arial"/>
              </a:rPr>
              <a:t>Resources for Tracking Legislation</a:t>
            </a:r>
          </a:p>
        </p:txBody>
      </p:sp>
    </p:spTree>
    <p:extLst>
      <p:ext uri="{BB962C8B-B14F-4D97-AF65-F5344CB8AC3E}">
        <p14:creationId xmlns:p14="http://schemas.microsoft.com/office/powerpoint/2010/main" val="693197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Ways to Stay Informed and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6922" y="150224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2400"/>
              <a:t>Attend hearings or floor sessions</a:t>
            </a:r>
          </a:p>
          <a:p>
            <a:pPr>
              <a:buClr>
                <a:schemeClr val="tx1"/>
              </a:buClr>
              <a:defRPr/>
            </a:pPr>
            <a:endParaRPr lang="en-US" sz="1100"/>
          </a:p>
          <a:p>
            <a:pPr>
              <a:buClr>
                <a:schemeClr val="tx1"/>
              </a:buClr>
              <a:defRPr/>
            </a:pPr>
            <a:r>
              <a:rPr lang="en-US" sz="2400"/>
              <a:t>Sign up to speak during public comment at a hearing</a:t>
            </a:r>
          </a:p>
          <a:p>
            <a:pPr>
              <a:buClr>
                <a:schemeClr val="tx1"/>
              </a:buClr>
              <a:defRPr/>
            </a:pPr>
            <a:endParaRPr lang="en-US" sz="1100"/>
          </a:p>
          <a:p>
            <a:pPr>
              <a:buClr>
                <a:schemeClr val="tx1"/>
              </a:buClr>
              <a:defRPr/>
            </a:pPr>
            <a:r>
              <a:rPr lang="en-US" sz="2400"/>
              <a:t>Submit comments to the committee in writing</a:t>
            </a:r>
          </a:p>
          <a:p>
            <a:pPr>
              <a:buClr>
                <a:schemeClr val="tx1"/>
              </a:buClr>
              <a:defRPr/>
            </a:pPr>
            <a:endParaRPr lang="en-US" sz="1100"/>
          </a:p>
          <a:p>
            <a:pPr>
              <a:buClr>
                <a:schemeClr val="tx1"/>
              </a:buClr>
              <a:defRPr/>
            </a:pPr>
            <a:r>
              <a:rPr lang="en-US" sz="2400">
                <a:cs typeface="Calibri"/>
              </a:rPr>
              <a:t>Talk to the legislators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Clr>
                <a:srgbClr val="FFC000"/>
              </a:buClr>
              <a:buFont typeface="Wingdings" pitchFamily="2" charset="2"/>
              <a:buNone/>
              <a:defRPr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73935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AA6C-8D37-3D49-B50B-F038F87E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AAEA1-1E7B-B4EB-E80F-5747A83B73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400" b="1"/>
              <a:t>Research Division</a:t>
            </a:r>
            <a:endParaRPr lang="en-US">
              <a:cs typeface="Calibri"/>
            </a:endParaRPr>
          </a:p>
          <a:p>
            <a:pPr marL="0" lvl="1" indent="-231775">
              <a:buNone/>
            </a:pPr>
            <a:r>
              <a:rPr lang="en-US" sz="2000"/>
              <a:t>(775) 684-6825</a:t>
            </a:r>
          </a:p>
          <a:p>
            <a:pPr marL="0" lvl="1" indent="-231775">
              <a:buNone/>
            </a:pPr>
            <a:r>
              <a:rPr lang="en-US" sz="2000">
                <a:hlinkClick r:id="rId3"/>
              </a:rPr>
              <a:t>research@lcb.state.nv.us</a:t>
            </a:r>
            <a:endParaRPr lang="en-US" sz="2000"/>
          </a:p>
          <a:p>
            <a:pPr marL="225425" lvl="2" indent="0">
              <a:buNone/>
            </a:pPr>
            <a:r>
              <a:rPr lang="en-US" sz="2000"/>
              <a:t> </a:t>
            </a:r>
          </a:p>
          <a:p>
            <a:pPr marL="0" lvl="2" indent="0">
              <a:buNone/>
            </a:pPr>
            <a:r>
              <a:rPr lang="en-US" sz="2400" b="1"/>
              <a:t>Constituent Services Unit</a:t>
            </a:r>
            <a:endParaRPr lang="en-US" sz="2000"/>
          </a:p>
          <a:p>
            <a:pPr marL="0" lvl="2" indent="-231775">
              <a:buNone/>
            </a:pPr>
            <a:r>
              <a:rPr lang="en-US" sz="2000"/>
              <a:t>(775) 684-6740</a:t>
            </a:r>
          </a:p>
          <a:p>
            <a:pPr marL="0" lvl="2" indent="-231775">
              <a:buNone/>
            </a:pPr>
            <a:r>
              <a:rPr lang="en-US" sz="2000">
                <a:hlinkClick r:id="rId4"/>
              </a:rPr>
              <a:t>csu@lcb.state.nv.us</a:t>
            </a:r>
            <a:endParaRPr lang="en-US" sz="2000"/>
          </a:p>
          <a:p>
            <a:pPr marL="225425" lvl="3" indent="0">
              <a:buNone/>
            </a:pPr>
            <a:endParaRPr lang="en-US" sz="1800"/>
          </a:p>
          <a:p>
            <a:pPr marL="0" lvl="3" indent="0">
              <a:buNone/>
            </a:pPr>
            <a:r>
              <a:rPr lang="en-US" sz="2400" b="1"/>
              <a:t>Research Library</a:t>
            </a:r>
            <a:endParaRPr lang="en-US"/>
          </a:p>
          <a:p>
            <a:pPr marL="0" lvl="3" indent="-231775">
              <a:buNone/>
            </a:pPr>
            <a:r>
              <a:rPr lang="en-US" sz="2000"/>
              <a:t>(775) 684-6827</a:t>
            </a:r>
            <a:endParaRPr lang="en-US" sz="2000">
              <a:cs typeface="Calibri"/>
            </a:endParaRPr>
          </a:p>
          <a:p>
            <a:pPr marL="0" lvl="3" indent="-231775">
              <a:buNone/>
            </a:pPr>
            <a:r>
              <a:rPr lang="en-US" sz="2000">
                <a:hlinkClick r:id="rId5"/>
              </a:rPr>
              <a:t>library@lcb.state.nv.us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7749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Legislative 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744" y="1077020"/>
            <a:ext cx="11524478" cy="47146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Senate</a:t>
            </a:r>
          </a:p>
          <a:p>
            <a:pPr marL="0" indent="0">
              <a:buNone/>
            </a:pPr>
            <a:r>
              <a:rPr lang="en-US" sz="2200"/>
              <a:t>21 Members, 4-Year Terms</a:t>
            </a:r>
            <a:endParaRPr lang="en-US" sz="2200">
              <a:cs typeface="Calibri"/>
            </a:endParaRPr>
          </a:p>
          <a:p>
            <a:pPr marL="0" indent="0">
              <a:buNone/>
            </a:pPr>
            <a:r>
              <a:rPr lang="en-US" sz="2000"/>
              <a:t>	</a:t>
            </a:r>
            <a:endParaRPr lang="en-US" sz="2200">
              <a:cs typeface="Calibri"/>
            </a:endParaRPr>
          </a:p>
          <a:p>
            <a:pPr marL="0" indent="0">
              <a:buNone/>
              <a:tabLst>
                <a:tab pos="2054225" algn="l"/>
              </a:tabLst>
            </a:pPr>
            <a:r>
              <a:rPr lang="en-US" b="1"/>
              <a:t>Assembly</a:t>
            </a:r>
            <a:endParaRPr lang="en-US" b="1">
              <a:cs typeface="Calibri"/>
            </a:endParaRPr>
          </a:p>
          <a:p>
            <a:pPr marL="0" indent="0">
              <a:buNone/>
              <a:tabLst>
                <a:tab pos="2054225" algn="l"/>
              </a:tabLst>
            </a:pPr>
            <a:r>
              <a:rPr lang="en-US" sz="2200"/>
              <a:t>42 Members, 2-Year Terms</a:t>
            </a:r>
            <a:endParaRPr lang="en-US" sz="2200">
              <a:cs typeface="Calibri"/>
            </a:endParaRPr>
          </a:p>
          <a:p>
            <a:pPr marL="0" indent="0">
              <a:buNone/>
              <a:tabLst>
                <a:tab pos="2054225" algn="l"/>
              </a:tabLst>
            </a:pPr>
            <a:endParaRPr lang="en-US" sz="2200">
              <a:cs typeface="Calibri"/>
            </a:endParaRPr>
          </a:p>
          <a:p>
            <a:pPr marL="0" indent="0">
              <a:buNone/>
              <a:tabLst>
                <a:tab pos="2054225" algn="l"/>
              </a:tabLst>
            </a:pPr>
            <a:r>
              <a:rPr lang="en-US" b="1">
                <a:cs typeface="Calibri" panose="020F0502020204030204"/>
              </a:rPr>
              <a:t>Regular Legislative Sessions–Biennial</a:t>
            </a:r>
            <a:r>
              <a:rPr lang="en-US" sz="2200" b="1">
                <a:cs typeface="Calibri" panose="020F0502020204030204"/>
              </a:rPr>
              <a:t> </a:t>
            </a:r>
          </a:p>
          <a:p>
            <a:pPr marL="800100" lvl="1" indent="-342900"/>
            <a:r>
              <a:rPr lang="en-US" sz="2200">
                <a:ea typeface="+mn-lt"/>
                <a:cs typeface="+mn-lt"/>
              </a:rPr>
              <a:t>Regular sessions held in odd-numbered years</a:t>
            </a:r>
          </a:p>
          <a:p>
            <a:pPr marL="800100" lvl="1" indent="-342900"/>
            <a:r>
              <a:rPr lang="en-US" sz="2200">
                <a:ea typeface="+mn-lt"/>
                <a:cs typeface="+mn-lt"/>
              </a:rPr>
              <a:t>Sessions begin on the first Monday in February</a:t>
            </a:r>
            <a:endParaRPr lang="en-US" sz="2200">
              <a:cs typeface="Calibri" panose="020F0502020204030204"/>
            </a:endParaRPr>
          </a:p>
          <a:p>
            <a:pPr marL="800100" lvl="1" indent="-342900"/>
            <a:r>
              <a:rPr lang="en-US" sz="2200">
                <a:cs typeface="Calibri" panose="020F0502020204030204"/>
              </a:rPr>
              <a:t>Limited to 120-calendar days </a:t>
            </a:r>
          </a:p>
          <a:p>
            <a:pPr marL="800100" lvl="1" indent="-342900"/>
            <a:r>
              <a:rPr lang="en-US" sz="2200">
                <a:cs typeface="Calibri" panose="020F0502020204030204"/>
              </a:rPr>
              <a:t>The 83</a:t>
            </a:r>
            <a:r>
              <a:rPr lang="en-US" sz="2200" baseline="30000">
                <a:cs typeface="Calibri" panose="020F0502020204030204"/>
              </a:rPr>
              <a:t>rd</a:t>
            </a:r>
            <a:r>
              <a:rPr lang="en-US" sz="2200">
                <a:cs typeface="Calibri" panose="020F0502020204030204"/>
              </a:rPr>
              <a:t> Legislative Session starts February 3, 2025</a:t>
            </a:r>
          </a:p>
          <a:p>
            <a:pPr marL="342900" indent="-342900"/>
            <a:endParaRPr lang="en-US" sz="2200"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65" y="1075693"/>
            <a:ext cx="391583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4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"/>
              </a:rPr>
              <a:t>Legislative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/>
              <a:t>How a bill becomes a law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6550" y="1973263"/>
            <a:ext cx="6017597" cy="45630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en-US" sz="2400"/>
              <a:t>1.	Initial Steps by the Sponsor</a:t>
            </a:r>
          </a:p>
          <a:p>
            <a:pPr marL="457200" lvl="1" indent="0">
              <a:buNone/>
              <a:tabLst>
                <a:tab pos="801688" algn="l"/>
              </a:tabLst>
            </a:pPr>
            <a:r>
              <a:rPr lang="en-US" sz="2000"/>
              <a:t>	</a:t>
            </a:r>
            <a:r>
              <a:rPr lang="en-US" sz="2200"/>
              <a:t>Idea, Bill Draft Request (BDR)</a:t>
            </a:r>
            <a:endParaRPr lang="en-US" sz="2200">
              <a:cs typeface="Calibri"/>
            </a:endParaRPr>
          </a:p>
          <a:p>
            <a:pPr marL="0" lvl="1" indent="0">
              <a:buNone/>
              <a:tabLst>
                <a:tab pos="801688" algn="l"/>
              </a:tabLst>
            </a:pPr>
            <a:r>
              <a:rPr lang="en-US"/>
              <a:t>	</a:t>
            </a:r>
            <a:r>
              <a:rPr lang="en-US" sz="1550" i="1"/>
              <a:t>Note: Lobbyists are involved throughout process</a:t>
            </a:r>
            <a:endParaRPr lang="en-US" sz="1550">
              <a:cs typeface="Calibri"/>
            </a:endParaRPr>
          </a:p>
          <a:p>
            <a:pPr marL="0" lvl="1" indent="0">
              <a:buNone/>
            </a:pPr>
            <a:endParaRPr lang="en-US" sz="1600"/>
          </a:p>
          <a:p>
            <a:pPr marL="0" lvl="1" indent="0">
              <a:buNone/>
              <a:tabLst>
                <a:tab pos="457200" algn="l"/>
              </a:tabLst>
            </a:pPr>
            <a:r>
              <a:rPr lang="en-US" sz="2400"/>
              <a:t>2.	Action in the House of Origin</a:t>
            </a:r>
            <a:endParaRPr lang="en-US" sz="2400">
              <a:cs typeface="Calibri"/>
            </a:endParaRPr>
          </a:p>
          <a:p>
            <a:pPr marL="463550" lvl="3" indent="0">
              <a:buNone/>
              <a:tabLst>
                <a:tab pos="801688" algn="l"/>
              </a:tabLst>
            </a:pPr>
            <a:r>
              <a:rPr lang="en-US" sz="2000"/>
              <a:t>	</a:t>
            </a:r>
            <a:r>
              <a:rPr lang="en-US" sz="2200"/>
              <a:t>Introduction, Refer to Committee</a:t>
            </a:r>
            <a:endParaRPr lang="en-US" sz="2200">
              <a:cs typeface="Calibri"/>
            </a:endParaRPr>
          </a:p>
          <a:p>
            <a:pPr marL="463550" lvl="3" indent="0">
              <a:buNone/>
              <a:tabLst>
                <a:tab pos="801688" algn="l"/>
              </a:tabLst>
            </a:pPr>
            <a:r>
              <a:rPr lang="en-US" sz="2200"/>
              <a:t>	Public Hearing, Recommendation</a:t>
            </a:r>
            <a:endParaRPr lang="en-US" sz="2200">
              <a:cs typeface="Calibri"/>
            </a:endParaRPr>
          </a:p>
          <a:p>
            <a:pPr marL="463550" lvl="3" indent="0">
              <a:buNone/>
              <a:tabLst>
                <a:tab pos="801688" algn="l"/>
              </a:tabLst>
            </a:pPr>
            <a:r>
              <a:rPr lang="en-US" sz="2200"/>
              <a:t>	Read Bill 3 Times</a:t>
            </a:r>
            <a:endParaRPr lang="en-US" sz="2200">
              <a:cs typeface="Calibri"/>
            </a:endParaRPr>
          </a:p>
          <a:p>
            <a:pPr marL="457200" lvl="3" indent="-457200">
              <a:buFont typeface="+mj-lt"/>
              <a:buAutoNum type="arabicPeriod"/>
            </a:pPr>
            <a:endParaRPr lang="en-US" sz="2000"/>
          </a:p>
          <a:p>
            <a:pPr marL="0" lvl="3" indent="0">
              <a:buNone/>
              <a:tabLst>
                <a:tab pos="457200" algn="l"/>
              </a:tabLst>
            </a:pPr>
            <a:r>
              <a:rPr lang="en-US" sz="2400"/>
              <a:t>3.	Action in the Second House</a:t>
            </a:r>
            <a:endParaRPr lang="en-US" sz="2400">
              <a:cs typeface="Calibri"/>
            </a:endParaRPr>
          </a:p>
          <a:p>
            <a:pPr marL="457200" lvl="3" indent="0">
              <a:buNone/>
              <a:tabLst>
                <a:tab pos="801688" algn="l"/>
              </a:tabLst>
            </a:pPr>
            <a:r>
              <a:rPr lang="en-US" sz="2000"/>
              <a:t>	</a:t>
            </a:r>
            <a:r>
              <a:rPr lang="en-US" sz="2200"/>
              <a:t>Same as House of Origin</a:t>
            </a:r>
            <a:endParaRPr lang="en-US" sz="2200">
              <a:cs typeface="Calibri"/>
            </a:endParaRPr>
          </a:p>
          <a:p>
            <a:pPr marL="914400" lvl="3" indent="-457200">
              <a:buFont typeface="+mj-lt"/>
              <a:buAutoNum type="arabicPeriod"/>
            </a:pPr>
            <a:endParaRPr lang="en-US" sz="2000"/>
          </a:p>
          <a:p>
            <a:pPr marL="457200" lvl="3" indent="0">
              <a:buNone/>
            </a:pPr>
            <a:endParaRPr lang="en-US" sz="200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782505" y="1975104"/>
            <a:ext cx="4506383" cy="38725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sz="2400">
                <a:latin typeface="+mn-lt"/>
                <a:ea typeface="Verdana"/>
              </a:rPr>
              <a:t>4.	Resolution of Differences</a:t>
            </a:r>
          </a:p>
          <a:p>
            <a:pPr marL="457200" lvl="1" indent="0">
              <a:buFont typeface="Arial" panose="020B0604020202020204" pitchFamily="34" charset="0"/>
              <a:buNone/>
              <a:tabLst>
                <a:tab pos="801688" algn="l"/>
              </a:tabLst>
            </a:pPr>
            <a:r>
              <a:rPr lang="en-US" sz="2400">
                <a:latin typeface="+mn-lt"/>
                <a:ea typeface="Verdana"/>
              </a:rPr>
              <a:t>	</a:t>
            </a:r>
            <a:r>
              <a:rPr lang="en-US" sz="2200">
                <a:latin typeface="+mn-lt"/>
                <a:ea typeface="Verdana"/>
              </a:rPr>
              <a:t>Conference Committee</a:t>
            </a:r>
          </a:p>
          <a:p>
            <a:pPr marL="800100" lvl="1" indent="-342900">
              <a:buFont typeface="+mj-lt"/>
              <a:buAutoNum type="arabicPeriod"/>
            </a:pPr>
            <a:endParaRPr lang="en-US" sz="2400">
              <a:latin typeface="+mn-lt"/>
            </a:endParaRPr>
          </a:p>
          <a:p>
            <a:pPr marL="4445" lvl="1" indent="0"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sz="2400">
                <a:latin typeface="+mn-lt"/>
                <a:ea typeface="Verdana"/>
              </a:rPr>
              <a:t>5.	Role of the Governor</a:t>
            </a:r>
          </a:p>
          <a:p>
            <a:pPr marL="461645" lvl="2" indent="0">
              <a:buFont typeface="Arial" panose="020B0604020202020204" pitchFamily="34" charset="0"/>
              <a:buNone/>
              <a:tabLst>
                <a:tab pos="801688" algn="l"/>
              </a:tabLst>
            </a:pPr>
            <a:r>
              <a:rPr lang="en-US" sz="2200">
                <a:latin typeface="+mn-lt"/>
                <a:ea typeface="Verdana"/>
              </a:rPr>
              <a:t>	Sign, Not Sign, Veto</a:t>
            </a:r>
          </a:p>
          <a:p>
            <a:pPr marL="457200" lvl="3" indent="0">
              <a:buFont typeface="Arial" panose="020B0604020202020204" pitchFamily="34" charset="0"/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7749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"/>
              </a:rPr>
              <a:t>Legislative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36884" y="1371600"/>
            <a:ext cx="7602570" cy="5197475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buNone/>
            </a:pPr>
            <a:r>
              <a:rPr lang="en-US" sz="8600"/>
              <a:t>Committee Chair schedules bills:</a:t>
            </a:r>
            <a:endParaRPr lang="en-US" sz="8600">
              <a:cs typeface="Calibri"/>
            </a:endParaRPr>
          </a:p>
          <a:p>
            <a:pPr marL="685800" lvl="2"/>
            <a:r>
              <a:rPr lang="en-US" sz="7400"/>
              <a:t>Agendas are posted</a:t>
            </a:r>
            <a:endParaRPr lang="en-US" sz="7400">
              <a:cs typeface="Calibri"/>
            </a:endParaRPr>
          </a:p>
          <a:p>
            <a:pPr marL="685800" lvl="2"/>
            <a:r>
              <a:rPr lang="en-US" sz="7400"/>
              <a:t>All meetings are public</a:t>
            </a:r>
            <a:endParaRPr lang="en-US" sz="7400">
              <a:cs typeface="Calibri"/>
            </a:endParaRPr>
          </a:p>
          <a:p>
            <a:pPr marL="685800" lvl="2"/>
            <a:r>
              <a:rPr lang="en-US" sz="7400"/>
              <a:t>Most meetings are videoconferenced from Carson City to Las Vegas and the public is encouraged to participate</a:t>
            </a:r>
            <a:endParaRPr lang="en-US" sz="7400">
              <a:cs typeface="Calibri"/>
            </a:endParaRPr>
          </a:p>
          <a:p>
            <a:pPr marL="914400" lvl="2" indent="0">
              <a:buNone/>
            </a:pPr>
            <a:endParaRPr lang="en-US" sz="7400"/>
          </a:p>
          <a:p>
            <a:pPr marL="0" indent="0">
              <a:buNone/>
            </a:pPr>
            <a:r>
              <a:rPr lang="en-US" sz="8600"/>
              <a:t>Sponsor’s responsibilities include:</a:t>
            </a:r>
            <a:endParaRPr lang="en-US" sz="8600">
              <a:cs typeface="Calibri"/>
            </a:endParaRPr>
          </a:p>
          <a:p>
            <a:pPr marL="685800" lvl="2"/>
            <a:r>
              <a:rPr lang="en-US" sz="7400"/>
              <a:t>Presenting the bill (sometimes with the help of interested constituents or bill proponents)</a:t>
            </a:r>
            <a:endParaRPr lang="en-US" sz="7400">
              <a:cs typeface="Calibri"/>
            </a:endParaRPr>
          </a:p>
          <a:p>
            <a:pPr marL="685800" lvl="2"/>
            <a:r>
              <a:rPr lang="en-US" sz="7400"/>
              <a:t>Identifying and notifying speakers</a:t>
            </a:r>
            <a:endParaRPr lang="en-US" sz="7400">
              <a:cs typeface="Calibri"/>
            </a:endParaRPr>
          </a:p>
          <a:p>
            <a:pPr marL="685800" lvl="2"/>
            <a:r>
              <a:rPr lang="en-US" sz="7400"/>
              <a:t>Keeping the committee Chair informed</a:t>
            </a:r>
            <a:endParaRPr lang="en-US" sz="7400">
              <a:cs typeface="Calibri"/>
            </a:endParaRPr>
          </a:p>
          <a:p>
            <a:pPr marL="685800" lvl="2"/>
            <a:r>
              <a:rPr lang="en-US" sz="7400"/>
              <a:t>Following the bill</a:t>
            </a:r>
            <a:endParaRPr lang="en-US" sz="7400">
              <a:cs typeface="Calibri"/>
            </a:endParaRPr>
          </a:p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281274" y="303358"/>
            <a:ext cx="3690064" cy="6918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>
                <a:cs typeface="Calibri"/>
              </a:rPr>
              <a:t>Committee hearings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281988" y="838200"/>
            <a:ext cx="3689350" cy="43349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endParaRPr lang="en-US" sz="3600">
              <a:solidFill>
                <a:srgbClr val="FFFFFF"/>
              </a:solidFill>
            </a:endParaRPr>
          </a:p>
          <a:p>
            <a:pPr lvl="0"/>
            <a:endParaRPr lang="en-US" sz="3600">
              <a:solidFill>
                <a:srgbClr val="FFFFFF"/>
              </a:solidFill>
            </a:endParaRPr>
          </a:p>
          <a:p>
            <a:pPr lvl="0"/>
            <a:endParaRPr lang="en-US" sz="3600">
              <a:solidFill>
                <a:srgbClr val="FFFFFF"/>
              </a:solidFill>
            </a:endParaRPr>
          </a:p>
          <a:p>
            <a:r>
              <a:rPr lang="en-US" sz="2800">
                <a:solidFill>
                  <a:srgbClr val="FFFFFF"/>
                </a:solidFill>
              </a:rPr>
              <a:t>Same process in Senate and Assembly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62" y="234950"/>
            <a:ext cx="11495676" cy="787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Testifying in Committee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340A0-4B78-4BDE-A52B-5625DBF0DAB3}"/>
              </a:ext>
            </a:extLst>
          </p:cNvPr>
          <p:cNvSpPr txBox="1"/>
          <p:nvPr/>
        </p:nvSpPr>
        <p:spPr>
          <a:xfrm>
            <a:off x="342901" y="1223962"/>
            <a:ext cx="11506197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300">
                <a:cs typeface="Calibri"/>
              </a:rPr>
              <a:t>Thank the Chair and committee for the opportunity to speak </a:t>
            </a:r>
            <a:endParaRPr lang="en-US"/>
          </a:p>
          <a:p>
            <a:pPr marL="457200" indent="-457200">
              <a:buAutoNum type="arabicPeriod"/>
            </a:pPr>
            <a:endParaRPr lang="en-US" sz="2300"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300">
                <a:cs typeface="Calibri"/>
              </a:rPr>
              <a:t>State your name and organization</a:t>
            </a:r>
          </a:p>
          <a:p>
            <a:pPr marL="457200" indent="-457200">
              <a:buAutoNum type="arabicPeriod"/>
            </a:pPr>
            <a:endParaRPr lang="en-US" sz="2300"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300">
                <a:cs typeface="Calibri"/>
              </a:rPr>
              <a:t>Clearly state your position and what you support or oppose in the bill</a:t>
            </a:r>
          </a:p>
          <a:p>
            <a:pPr marL="457200" indent="-457200">
              <a:buAutoNum type="arabicPeriod"/>
            </a:pPr>
            <a:endParaRPr lang="en-US" sz="2300"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300">
                <a:cs typeface="Calibri"/>
              </a:rPr>
              <a:t>Refer to the bill by its number and be sure you are using the most recent version</a:t>
            </a:r>
          </a:p>
          <a:p>
            <a:pPr marL="457200" indent="-457200">
              <a:buAutoNum type="arabicPeriod"/>
            </a:pPr>
            <a:endParaRPr lang="en-US" sz="2300"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300">
                <a:cs typeface="Calibri"/>
              </a:rPr>
              <a:t>Summarize your recommendations first, then add explanation</a:t>
            </a:r>
          </a:p>
          <a:p>
            <a:pPr marL="457200" indent="-457200">
              <a:buAutoNum type="arabicPeriod"/>
            </a:pPr>
            <a:endParaRPr lang="en-US" sz="2300"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300">
                <a:cs typeface="Calibri"/>
              </a:rPr>
              <a:t>Conclude with a brief statement reiterating your position and offer to answer questions </a:t>
            </a: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57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Legislative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/>
              <a:t>Committee hearings – common committee actions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/>
              <a:t>Do Pass</a:t>
            </a:r>
          </a:p>
          <a:p>
            <a:r>
              <a:rPr lang="en-US" sz="2200"/>
              <a:t>Amend and Do Pass</a:t>
            </a:r>
          </a:p>
          <a:p>
            <a:r>
              <a:rPr lang="en-US" sz="2200"/>
              <a:t>Be Adopted</a:t>
            </a:r>
          </a:p>
          <a:p>
            <a:r>
              <a:rPr lang="en-US" sz="2200"/>
              <a:t>Rerefer (with or without recommendation)</a:t>
            </a:r>
          </a:p>
          <a:p>
            <a:r>
              <a:rPr lang="en-US" sz="2200"/>
              <a:t>Indefinitely Postpone (IP)</a:t>
            </a:r>
          </a:p>
          <a:p>
            <a:r>
              <a:rPr lang="en-US" sz="2200"/>
              <a:t>No Action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4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Legislative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/>
              <a:t>Settlement of house differences (if Necessary)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6384" y="1848086"/>
            <a:ext cx="11496675" cy="42561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>
              <a:lnSpc>
                <a:spcPct val="120000"/>
              </a:lnSpc>
              <a:defRPr/>
            </a:pPr>
            <a:r>
              <a:rPr lang="en-US" sz="2200"/>
              <a:t>If the bill has no amendments in the second house, it goes to the Governor</a:t>
            </a:r>
          </a:p>
          <a:p>
            <a:pPr marL="457200">
              <a:lnSpc>
                <a:spcPct val="120000"/>
              </a:lnSpc>
              <a:defRPr/>
            </a:pPr>
            <a:r>
              <a:rPr lang="en-US" sz="2200"/>
              <a:t>If the bill is amended by second house:</a:t>
            </a:r>
          </a:p>
          <a:p>
            <a:pPr lvl="1">
              <a:lnSpc>
                <a:spcPct val="12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200"/>
              <a:t>Does the first house “</a:t>
            </a:r>
            <a:r>
              <a:rPr lang="en-US" sz="2200" b="1" i="1" u="sng"/>
              <a:t>Concur</a:t>
            </a:r>
            <a:r>
              <a:rPr lang="en-US" sz="2200"/>
              <a:t>” (agree) with the amendment?  If so, the bill goes to the Governor  </a:t>
            </a:r>
          </a:p>
          <a:p>
            <a:pPr lvl="1">
              <a:lnSpc>
                <a:spcPct val="12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200"/>
              <a:t>If the first house “</a:t>
            </a:r>
            <a:r>
              <a:rPr lang="en-US" sz="2200" b="1" i="1" u="sng"/>
              <a:t>does not concur</a:t>
            </a:r>
            <a:r>
              <a:rPr lang="en-US" sz="2200"/>
              <a:t>” with the amendment, does the second house “</a:t>
            </a:r>
            <a:r>
              <a:rPr lang="en-US" sz="2200" b="1" i="1" u="sng"/>
              <a:t>Recede</a:t>
            </a:r>
            <a:r>
              <a:rPr lang="en-US" sz="2200"/>
              <a:t>” (withdraw) its amendment?  If so, the bill goes to the Governor</a:t>
            </a:r>
          </a:p>
          <a:p>
            <a:pPr lvl="1">
              <a:lnSpc>
                <a:spcPct val="12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200"/>
              <a:t>If the second house “</a:t>
            </a:r>
            <a:r>
              <a:rPr lang="en-US" sz="2200" b="1" i="1" u="sng"/>
              <a:t>does not recede</a:t>
            </a:r>
            <a:r>
              <a:rPr lang="en-US" sz="2200"/>
              <a:t>” its amendment, the bill is assigned to a conference committee</a:t>
            </a:r>
          </a:p>
          <a:p>
            <a:pPr lvl="1">
              <a:lnSpc>
                <a:spcPct val="120000"/>
              </a:lnSpc>
              <a:buSzPct val="75000"/>
              <a:buFont typeface="Wingdings" panose="05000000000000000000" pitchFamily="2" charset="2"/>
              <a:buChar char="§"/>
              <a:defRPr/>
            </a:pPr>
            <a:r>
              <a:rPr lang="en-US" sz="2200"/>
              <a:t>Once a consensus is reached in the conference committee, the bill goes to the Governor</a:t>
            </a:r>
            <a:endParaRPr lang="en-US" sz="2200">
              <a:ea typeface="Calibri"/>
              <a:cs typeface="Calibri"/>
            </a:endParaRPr>
          </a:p>
          <a:p>
            <a:pPr lvl="1">
              <a:lnSpc>
                <a:spcPct val="120000"/>
              </a:lnSpc>
              <a:buSzPct val="75000"/>
              <a:buFont typeface="Wingdings" panose="05000000000000000000" pitchFamily="2" charset="2"/>
              <a:buChar char="§"/>
              <a:defRPr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90993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Legislative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/>
              <a:t>Role of the governor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4885" y="1841166"/>
            <a:ext cx="11496675" cy="3765550"/>
          </a:xfrm>
        </p:spPr>
        <p:txBody>
          <a:bodyPr/>
          <a:lstStyle/>
          <a:p>
            <a:pPr marL="457200"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/>
              <a:t>Sign the bill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defRPr/>
            </a:pPr>
            <a:endParaRPr lang="en-US" sz="2200"/>
          </a:p>
          <a:p>
            <a:pPr marL="914400" lvl="3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/>
              <a:t>Within 5 days if Legislature is in session (excluding the day of receipt and Sundays)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defRPr/>
            </a:pPr>
            <a:endParaRPr lang="en-US" sz="2200"/>
          </a:p>
          <a:p>
            <a:pPr marL="914400" lvl="3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/>
              <a:t>Within 10 days if Legislature has adjourned (excluding the day of receipt and Sundays)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defRPr/>
            </a:pPr>
            <a:endParaRPr lang="en-US" sz="2200"/>
          </a:p>
          <a:p>
            <a:pPr marL="457200"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/>
              <a:t>Veto the bill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defRPr/>
            </a:pPr>
            <a:endParaRPr lang="en-US" sz="2200"/>
          </a:p>
          <a:p>
            <a:pPr marL="457200"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/>
              <a:t>Not sign the bill within the period allowed (effectively allowing the bill to go into law without his signature)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3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1745</Words>
  <Application>Microsoft Office PowerPoint</Application>
  <PresentationFormat>Widescreen</PresentationFormat>
  <Paragraphs>274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Wingdings</vt:lpstr>
      <vt:lpstr>Office Theme</vt:lpstr>
      <vt:lpstr>Introduction to the Legislative Process</vt:lpstr>
      <vt:lpstr>Overview</vt:lpstr>
      <vt:lpstr>Legislative structure</vt:lpstr>
      <vt:lpstr>Legislative process</vt:lpstr>
      <vt:lpstr>Legislative Process</vt:lpstr>
      <vt:lpstr>Testifying in Committee</vt:lpstr>
      <vt:lpstr>Legislative Process</vt:lpstr>
      <vt:lpstr>Legislative process</vt:lpstr>
      <vt:lpstr>Legislative process</vt:lpstr>
      <vt:lpstr>Reading a Bill</vt:lpstr>
      <vt:lpstr>Bill components</vt:lpstr>
      <vt:lpstr>Reading a bill</vt:lpstr>
      <vt:lpstr>Effective dates</vt:lpstr>
      <vt:lpstr>Advocating Your Issues</vt:lpstr>
      <vt:lpstr>Advocating Your Issues</vt:lpstr>
      <vt:lpstr>Advocating Your Issues</vt:lpstr>
      <vt:lpstr>Bill tracking </vt:lpstr>
      <vt:lpstr>Bill Tracking</vt:lpstr>
      <vt:lpstr>Ways to Stay Informed and Involved</vt:lpstr>
      <vt:lpstr>Ways to Stay Informed and Involved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Melgarejo, Cesar</dc:creator>
  <cp:lastModifiedBy>Fanny Rizo</cp:lastModifiedBy>
  <cp:revision>2</cp:revision>
  <cp:lastPrinted>2024-03-06T21:10:12Z</cp:lastPrinted>
  <dcterms:created xsi:type="dcterms:W3CDTF">2021-01-15T20:58:42Z</dcterms:created>
  <dcterms:modified xsi:type="dcterms:W3CDTF">2025-01-22T19:33:18Z</dcterms:modified>
</cp:coreProperties>
</file>